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1"/>
  </p:notesMasterIdLst>
  <p:sldIdLst>
    <p:sldId id="284" r:id="rId2"/>
    <p:sldId id="295" r:id="rId3"/>
    <p:sldId id="306" r:id="rId4"/>
    <p:sldId id="299" r:id="rId5"/>
    <p:sldId id="296" r:id="rId6"/>
    <p:sldId id="298" r:id="rId7"/>
    <p:sldId id="297" r:id="rId8"/>
    <p:sldId id="307" r:id="rId9"/>
    <p:sldId id="302" r:id="rId10"/>
    <p:sldId id="300" r:id="rId11"/>
    <p:sldId id="323" r:id="rId12"/>
    <p:sldId id="320" r:id="rId13"/>
    <p:sldId id="309" r:id="rId14"/>
    <p:sldId id="313" r:id="rId15"/>
    <p:sldId id="315" r:id="rId16"/>
    <p:sldId id="308" r:id="rId17"/>
    <p:sldId id="321" r:id="rId18"/>
    <p:sldId id="311" r:id="rId19"/>
    <p:sldId id="312" r:id="rId20"/>
    <p:sldId id="319" r:id="rId21"/>
    <p:sldId id="272" r:id="rId22"/>
    <p:sldId id="304" r:id="rId23"/>
    <p:sldId id="305" r:id="rId24"/>
    <p:sldId id="285" r:id="rId25"/>
    <p:sldId id="286" r:id="rId26"/>
    <p:sldId id="317" r:id="rId27"/>
    <p:sldId id="261" r:id="rId28"/>
    <p:sldId id="316" r:id="rId29"/>
    <p:sldId id="290" r:id="rId30"/>
    <p:sldId id="291" r:id="rId31"/>
    <p:sldId id="294" r:id="rId32"/>
    <p:sldId id="263" r:id="rId33"/>
    <p:sldId id="288" r:id="rId34"/>
    <p:sldId id="289" r:id="rId35"/>
    <p:sldId id="292" r:id="rId36"/>
    <p:sldId id="293" r:id="rId37"/>
    <p:sldId id="322" r:id="rId38"/>
    <p:sldId id="279" r:id="rId39"/>
    <p:sldId id="262" r:id="rId40"/>
  </p:sldIdLst>
  <p:sldSz cx="9144000" cy="5143500" type="screen16x9"/>
  <p:notesSz cx="6858000" cy="9144000"/>
  <p:embeddedFontLst>
    <p:embeddedFont>
      <p:font typeface="Libre Baskerville" panose="020B0604020202020204" charset="0"/>
      <p:regular r:id="rId42"/>
      <p:bold r:id="rId43"/>
      <p:italic r:id="rId44"/>
    </p:embeddedFont>
    <p:embeddedFont>
      <p:font typeface="Cinzel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755862-697A-4B38-933F-0724DF4CC85C}">
  <a:tblStyle styleId="{02755862-697A-4B38-933F-0724DF4CC8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04" y="6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397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288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9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366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933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17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389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348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360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303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847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46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365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625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412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025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232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865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470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552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470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789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9250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15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010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749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222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73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97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98700" y="1991850"/>
            <a:ext cx="354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3600"/>
              <a:buNone/>
              <a:defRPr sz="3600">
                <a:solidFill>
                  <a:srgbClr val="40322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cxnSp>
        <p:nvCxnSpPr>
          <p:cNvPr id="22" name="Google Shape;22;p5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1351075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66144" y="1518375"/>
            <a:ext cx="31269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⨳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28" name="Google Shape;28;p6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8"/>
          <p:cNvCxnSpPr/>
          <p:nvPr/>
        </p:nvCxnSpPr>
        <p:spPr>
          <a:xfrm>
            <a:off x="4279500" y="1427300"/>
            <a:ext cx="585000" cy="0"/>
          </a:xfrm>
          <a:prstGeom prst="straightConnector1">
            <a:avLst/>
          </a:prstGeom>
          <a:noFill/>
          <a:ln w="28575" cap="flat" cmpd="sng">
            <a:solidFill>
              <a:srgbClr val="92694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4425" y="1477750"/>
            <a:ext cx="66951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algn="ctr">
              <a:buNone/>
              <a:defRPr sz="1200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notesSlide" Target="../notesSlides/notesSlide20.xml"/><Relationship Id="rId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rguildford" TargetMode="External"/><Relationship Id="rId5" Type="http://schemas.openxmlformats.org/officeDocument/2006/relationships/hyperlink" Target="mailto:roxanne.guildford@ed.ac.uk" TargetMode="Externa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635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1637" y="1315470"/>
            <a:ext cx="3632649" cy="1159800"/>
          </a:xfrm>
        </p:spPr>
        <p:txBody>
          <a:bodyPr/>
          <a:lstStyle/>
          <a:p>
            <a:pPr algn="l"/>
            <a:r>
              <a:rPr lang="en-GB" sz="4400" dirty="0" smtClean="0"/>
              <a:t>Beyond Counting Sheep</a:t>
            </a:r>
            <a:endParaRPr lang="en-GB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531637" y="2862670"/>
            <a:ext cx="2353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smtClean="0">
                <a:solidFill>
                  <a:schemeClr val="accent2">
                    <a:lumMod val="50000"/>
                  </a:schemeClr>
                </a:solidFill>
                <a:latin typeface="Libre Baskerville" panose="020B0604020202020204" charset="0"/>
              </a:rPr>
              <a:t>Roxanne Guildford</a:t>
            </a:r>
          </a:p>
          <a:p>
            <a:r>
              <a:rPr lang="en-GB" sz="1200" i="1" dirty="0" smtClean="0">
                <a:solidFill>
                  <a:schemeClr val="accent2">
                    <a:lumMod val="50000"/>
                  </a:schemeClr>
                </a:solidFill>
                <a:latin typeface="Libre Baskerville" panose="020B0604020202020204" charset="0"/>
              </a:rPr>
              <a:t>PhD candidate in Archaeology</a:t>
            </a:r>
          </a:p>
          <a:p>
            <a:endParaRPr lang="en-GB" sz="1200" i="1" dirty="0">
              <a:solidFill>
                <a:schemeClr val="accent2">
                  <a:lumMod val="50000"/>
                </a:schemeClr>
              </a:solidFill>
              <a:latin typeface="Libre Baskerville" panose="020B0604020202020204" charset="0"/>
            </a:endParaRPr>
          </a:p>
          <a:p>
            <a:r>
              <a:rPr lang="en-GB" sz="1200" i="1" dirty="0" smtClean="0">
                <a:solidFill>
                  <a:schemeClr val="accent2">
                    <a:lumMod val="50000"/>
                  </a:schemeClr>
                </a:solidFill>
                <a:latin typeface="Libre Baskerville" panose="020B0604020202020204" charset="0"/>
              </a:rPr>
              <a:t>University of Edinburgh</a:t>
            </a:r>
          </a:p>
          <a:p>
            <a:r>
              <a:rPr lang="en-GB" sz="1200" i="1" dirty="0" smtClean="0">
                <a:solidFill>
                  <a:schemeClr val="accent2">
                    <a:lumMod val="50000"/>
                  </a:schemeClr>
                </a:solidFill>
                <a:latin typeface="Libre Baskerville" panose="020B0604020202020204" charset="0"/>
              </a:rPr>
              <a:t>School of History, Classics and</a:t>
            </a:r>
          </a:p>
          <a:p>
            <a:r>
              <a:rPr lang="en-GB" sz="1200" i="1" dirty="0" smtClean="0">
                <a:solidFill>
                  <a:schemeClr val="accent2">
                    <a:lumMod val="50000"/>
                  </a:schemeClr>
                </a:solidFill>
                <a:latin typeface="Libre Baskerville" panose="020B0604020202020204" charset="0"/>
              </a:rPr>
              <a:t>Archaeology</a:t>
            </a:r>
            <a:endParaRPr lang="en-GB" sz="1200" i="1" dirty="0">
              <a:solidFill>
                <a:schemeClr val="accent2">
                  <a:lumMod val="50000"/>
                </a:schemeClr>
              </a:solidFill>
              <a:latin typeface="Libre Baskerville" panose="020B0604020202020204" charset="0"/>
            </a:endParaRPr>
          </a:p>
        </p:txBody>
      </p:sp>
      <p:sp>
        <p:nvSpPr>
          <p:cNvPr id="6" name="Google Shape;294;p37"/>
          <p:cNvSpPr/>
          <p:nvPr/>
        </p:nvSpPr>
        <p:spPr>
          <a:xfrm>
            <a:off x="6422674" y="2325105"/>
            <a:ext cx="572832" cy="41510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9" y="144378"/>
            <a:ext cx="4156356" cy="4939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65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35" y="195021"/>
            <a:ext cx="8685251" cy="465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9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540" y="597693"/>
            <a:ext cx="4752216" cy="41714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675" y="597693"/>
            <a:ext cx="5264150" cy="39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8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1" y="274320"/>
            <a:ext cx="8613542" cy="463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166688"/>
            <a:ext cx="4812506" cy="4812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83" y="1914845"/>
            <a:ext cx="1081279" cy="8438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62" y="1358857"/>
            <a:ext cx="1741714" cy="1092926"/>
          </a:xfrm>
          <a:prstGeom prst="rect">
            <a:avLst/>
          </a:prstGeom>
        </p:spPr>
      </p:pic>
      <p:sp>
        <p:nvSpPr>
          <p:cNvPr id="15" name="Google Shape;86;p16"/>
          <p:cNvSpPr txBox="1">
            <a:spLocks/>
          </p:cNvSpPr>
          <p:nvPr/>
        </p:nvSpPr>
        <p:spPr>
          <a:xfrm>
            <a:off x="5798819" y="414336"/>
            <a:ext cx="3185161" cy="53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76200" indent="0">
              <a:buFont typeface="Libre Baskerville"/>
              <a:buNone/>
            </a:pPr>
            <a:r>
              <a:rPr lang="en-GB" sz="1200" dirty="0" smtClean="0"/>
              <a:t>Beginning of intensive use of marginal landscapes for pastoral farming = separation of species over different elevations and differing ecological regions</a:t>
            </a:r>
          </a:p>
          <a:p>
            <a:pPr marL="76200" indent="0">
              <a:buFont typeface="Libre Baskerville"/>
              <a:buNone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32116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166688"/>
            <a:ext cx="4812506" cy="4812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83" y="1905320"/>
            <a:ext cx="1081279" cy="843836"/>
          </a:xfrm>
          <a:prstGeom prst="rect">
            <a:avLst/>
          </a:prstGeom>
        </p:spPr>
      </p:pic>
      <p:sp>
        <p:nvSpPr>
          <p:cNvPr id="2" name="Left-Right Arrow 1"/>
          <p:cNvSpPr/>
          <p:nvPr/>
        </p:nvSpPr>
        <p:spPr>
          <a:xfrm rot="1685178">
            <a:off x="1548379" y="1331633"/>
            <a:ext cx="2361363" cy="381837"/>
          </a:xfrm>
          <a:prstGeom prst="leftRightArrow">
            <a:avLst/>
          </a:prstGeom>
          <a:solidFill>
            <a:schemeClr val="accent4">
              <a:alpha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Google Shape;86;p16"/>
          <p:cNvSpPr txBox="1">
            <a:spLocks/>
          </p:cNvSpPr>
          <p:nvPr/>
        </p:nvSpPr>
        <p:spPr>
          <a:xfrm>
            <a:off x="5798819" y="414336"/>
            <a:ext cx="3185161" cy="53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76200" indent="0">
              <a:buFont typeface="Libre Baskerville"/>
              <a:buNone/>
            </a:pPr>
            <a:r>
              <a:rPr lang="en-GB" sz="1200" dirty="0" smtClean="0"/>
              <a:t>Beginning of intensive use of marginal landscapes for pastoral farming = separation of species over different elevations and differing ecological regions</a:t>
            </a:r>
          </a:p>
          <a:p>
            <a:pPr marL="76200" indent="0">
              <a:buFont typeface="Libre Baskerville"/>
              <a:buNone/>
            </a:pPr>
            <a:endParaRPr lang="en-GB" sz="1200" dirty="0"/>
          </a:p>
          <a:p>
            <a:pPr marL="76200" indent="0">
              <a:buFont typeface="Libre Baskerville"/>
              <a:buNone/>
            </a:pPr>
            <a:r>
              <a:rPr lang="en-GB" sz="1200" dirty="0" smtClean="0"/>
              <a:t>Movement of sheep to pastures that do not have sufficient water sources for cattle or arable farming; transhumance between upland elevations during summer months and sheltering near settlements during the winter (</a:t>
            </a:r>
            <a:r>
              <a:rPr lang="en-GB" sz="1200" dirty="0" err="1" smtClean="0"/>
              <a:t>Martinmas</a:t>
            </a:r>
            <a:r>
              <a:rPr lang="en-GB" sz="1200" dirty="0" smtClean="0"/>
              <a:t> to Easter)</a:t>
            </a:r>
          </a:p>
          <a:p>
            <a:pPr marL="76200" indent="0">
              <a:buFont typeface="Libre Baskerville"/>
              <a:buNone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8445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63" y="166688"/>
            <a:ext cx="4812506" cy="481250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356527" y="683288"/>
            <a:ext cx="2632669" cy="2612571"/>
          </a:xfrm>
          <a:prstGeom prst="round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18" y="1183771"/>
            <a:ext cx="2065086" cy="1611604"/>
          </a:xfrm>
          <a:prstGeom prst="rect">
            <a:avLst/>
          </a:prstGeom>
        </p:spPr>
      </p:pic>
      <p:sp>
        <p:nvSpPr>
          <p:cNvPr id="6" name="Google Shape;86;p16"/>
          <p:cNvSpPr txBox="1">
            <a:spLocks/>
          </p:cNvSpPr>
          <p:nvPr/>
        </p:nvSpPr>
        <p:spPr>
          <a:xfrm>
            <a:off x="5798819" y="414336"/>
            <a:ext cx="3185161" cy="53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76200" indent="0">
              <a:buFont typeface="Libre Baskerville"/>
              <a:buNone/>
            </a:pPr>
            <a:r>
              <a:rPr lang="en-GB" sz="1200" dirty="0" smtClean="0"/>
              <a:t>Beginning of intensive use of marginal landscapes for pastoral farming = separation of species over different elevations and differing ecological regions</a:t>
            </a:r>
          </a:p>
          <a:p>
            <a:pPr marL="76200" indent="0">
              <a:buFont typeface="Libre Baskerville"/>
              <a:buNone/>
            </a:pPr>
            <a:endParaRPr lang="en-GB" sz="1200" dirty="0"/>
          </a:p>
          <a:p>
            <a:pPr marL="76200" indent="0">
              <a:buFont typeface="Libre Baskerville"/>
              <a:buNone/>
            </a:pPr>
            <a:r>
              <a:rPr lang="en-GB" sz="1200" dirty="0" smtClean="0"/>
              <a:t>Movement of sheep to pastures that do not have sufficient water sources for cattle or arable farming; transhumance between upland elevations during summer months and sheltering near settlements during the winter (</a:t>
            </a:r>
            <a:r>
              <a:rPr lang="en-GB" sz="1200" dirty="0" err="1" smtClean="0"/>
              <a:t>Martinmas</a:t>
            </a:r>
            <a:r>
              <a:rPr lang="en-GB" sz="1200" dirty="0" smtClean="0"/>
              <a:t> to Easter)</a:t>
            </a:r>
          </a:p>
          <a:p>
            <a:pPr marL="76200" indent="0">
              <a:buFont typeface="Libre Baskerville"/>
              <a:buNone/>
            </a:pPr>
            <a:endParaRPr lang="en-GB" sz="1200" dirty="0"/>
          </a:p>
          <a:p>
            <a:pPr marL="76200" indent="0">
              <a:buFont typeface="Libre Baskerville"/>
              <a:buNone/>
            </a:pPr>
            <a:r>
              <a:rPr lang="en-GB" sz="1200" dirty="0" smtClean="0"/>
              <a:t>Dominance of sheep across ecological landscapes: transition of arable lands to pasture, </a:t>
            </a:r>
            <a:r>
              <a:rPr lang="en-GB" sz="1200" dirty="0" err="1" smtClean="0"/>
              <a:t>chalkland</a:t>
            </a:r>
            <a:r>
              <a:rPr lang="en-GB" sz="1200" dirty="0" smtClean="0"/>
              <a:t> flocks, continued reduction of forests, limited boundaries by enclosure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8180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510540" y="635803"/>
            <a:ext cx="8503920" cy="521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Challenges in Medieval Archaeology and the Faunal Record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" y="1157585"/>
            <a:ext cx="5890260" cy="37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2492503" y="346243"/>
            <a:ext cx="4204436" cy="521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ZOOARCHAEOLOGY</a:t>
            </a:r>
            <a:endParaRPr b="1" dirty="0"/>
          </a:p>
        </p:txBody>
      </p:sp>
      <p:sp>
        <p:nvSpPr>
          <p:cNvPr id="8" name="Google Shape;86;p16"/>
          <p:cNvSpPr txBox="1">
            <a:spLocks/>
          </p:cNvSpPr>
          <p:nvPr/>
        </p:nvSpPr>
        <p:spPr>
          <a:xfrm>
            <a:off x="589831" y="868025"/>
            <a:ext cx="8009781" cy="148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GB" sz="1400" i="1" dirty="0" smtClean="0"/>
              <a:t>The study of animal remains associated with past human activity in the archaeological context: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GB" sz="1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 smtClean="0"/>
              <a:t>Identification </a:t>
            </a:r>
            <a:r>
              <a:rPr lang="en-GB" sz="1200" dirty="0"/>
              <a:t>and analysis of faunal </a:t>
            </a:r>
            <a:r>
              <a:rPr lang="en-GB" sz="1200" dirty="0" smtClean="0"/>
              <a:t>species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 smtClean="0"/>
              <a:t>Reconstructing </a:t>
            </a:r>
            <a:r>
              <a:rPr lang="en-GB" sz="1100" dirty="0"/>
              <a:t>human </a:t>
            </a:r>
            <a:r>
              <a:rPr lang="en-GB" sz="1100" dirty="0" smtClean="0"/>
              <a:t>diets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 smtClean="0"/>
              <a:t>Determining </a:t>
            </a:r>
            <a:r>
              <a:rPr lang="en-GB" sz="1100" dirty="0"/>
              <a:t>the impact of animals on past </a:t>
            </a:r>
            <a:r>
              <a:rPr lang="en-GB" sz="1100" dirty="0" smtClean="0"/>
              <a:t>economies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 smtClean="0"/>
              <a:t>Understanding </a:t>
            </a:r>
            <a:r>
              <a:rPr lang="en-GB" sz="1100" dirty="0"/>
              <a:t>the environment at the time of deposition</a:t>
            </a:r>
            <a:endParaRPr lang="en-GB" sz="1100" dirty="0" smtClean="0"/>
          </a:p>
          <a:p>
            <a:pPr marL="558800" lvl="1" indent="0">
              <a:buNone/>
            </a:pPr>
            <a:endParaRPr lang="en-GB" sz="1100" dirty="0"/>
          </a:p>
        </p:txBody>
      </p:sp>
      <p:sp>
        <p:nvSpPr>
          <p:cNvPr id="4" name="Google Shape;86;p16"/>
          <p:cNvSpPr txBox="1">
            <a:spLocks/>
          </p:cNvSpPr>
          <p:nvPr/>
        </p:nvSpPr>
        <p:spPr>
          <a:xfrm>
            <a:off x="589831" y="2349392"/>
            <a:ext cx="8009781" cy="148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lvl="0" indent="0">
              <a:buClr>
                <a:schemeClr val="dk1"/>
              </a:buClr>
              <a:buSzPts val="1100"/>
              <a:buNone/>
            </a:pPr>
            <a:endParaRPr lang="en-GB" sz="1200" dirty="0" smtClean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1200" dirty="0"/>
              <a:t>Number of Identified Specimens (NISP</a:t>
            </a:r>
            <a:r>
              <a:rPr lang="en-GB" sz="1200" dirty="0" smtClean="0"/>
              <a:t>):</a:t>
            </a:r>
          </a:p>
          <a:p>
            <a:pPr marL="101600" indent="0">
              <a:buNone/>
            </a:pPr>
            <a:r>
              <a:rPr lang="en-GB" sz="1200" dirty="0"/>
              <a:t>	</a:t>
            </a:r>
            <a:r>
              <a:rPr lang="en-GB" sz="1200" i="1" dirty="0"/>
              <a:t>The raw count of each bone and fragment; the base quantified unit of archaeological </a:t>
            </a:r>
            <a:r>
              <a:rPr lang="en-GB" sz="1200" i="1" dirty="0" smtClean="0"/>
              <a:t>assemblages.</a:t>
            </a:r>
            <a:endParaRPr lang="en-GB" sz="1200" i="1" dirty="0"/>
          </a:p>
          <a:p>
            <a:pPr marL="101600" indent="0">
              <a:buNone/>
            </a:pPr>
            <a:r>
              <a:rPr lang="en-GB" sz="1200" i="1" dirty="0" smtClean="0"/>
              <a:t>	Tallied </a:t>
            </a:r>
            <a:r>
              <a:rPr lang="en-GB" sz="1200" i="1" dirty="0"/>
              <a:t>in whole </a:t>
            </a:r>
            <a:r>
              <a:rPr lang="en-GB" sz="1200" i="1" dirty="0" smtClean="0"/>
              <a:t>numbers.</a:t>
            </a:r>
          </a:p>
          <a:p>
            <a:pPr marL="101600" indent="0">
              <a:buNone/>
            </a:pPr>
            <a:endParaRPr lang="en-GB" sz="1200" i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1200" dirty="0"/>
              <a:t>Relative Abundance Index (AI</a:t>
            </a:r>
            <a:r>
              <a:rPr lang="en-GB" sz="1200" dirty="0" smtClean="0"/>
              <a:t>):</a:t>
            </a:r>
          </a:p>
          <a:p>
            <a:pPr marL="101600" indent="0">
              <a:buNone/>
            </a:pPr>
            <a:r>
              <a:rPr lang="en-GB" sz="1200" dirty="0"/>
              <a:t>	</a:t>
            </a:r>
            <a:r>
              <a:rPr lang="en-GB" sz="1200" i="1" dirty="0"/>
              <a:t>Measurement of taxonomic abundance, </a:t>
            </a:r>
            <a:r>
              <a:rPr lang="en-GB" sz="1200" i="1" dirty="0" smtClean="0"/>
              <a:t>calculated</a:t>
            </a:r>
            <a:endParaRPr lang="en-GB" sz="1200" i="1" dirty="0"/>
          </a:p>
          <a:p>
            <a:pPr marL="101600" indent="0">
              <a:buNone/>
            </a:pPr>
            <a:r>
              <a:rPr lang="en-GB" sz="2000" i="1" dirty="0" smtClean="0"/>
              <a:t>	</a:t>
            </a:r>
            <a:r>
              <a:rPr lang="el-GR" sz="2000" i="1" dirty="0" smtClean="0"/>
              <a:t>Σ</a:t>
            </a:r>
            <a:r>
              <a:rPr lang="en-GB" sz="1200" i="1" dirty="0"/>
              <a:t>species1 / </a:t>
            </a:r>
            <a:r>
              <a:rPr lang="el-GR" sz="2000" i="1" dirty="0"/>
              <a:t>Σ</a:t>
            </a:r>
            <a:r>
              <a:rPr lang="en-GB" sz="1200" i="1" dirty="0"/>
              <a:t>all </a:t>
            </a:r>
            <a:r>
              <a:rPr lang="en-GB" sz="1200" i="1" dirty="0" smtClean="0"/>
              <a:t>species, as </a:t>
            </a:r>
            <a:r>
              <a:rPr lang="en-GB" sz="1200" i="1" dirty="0"/>
              <a:t>a ratio between 0.00 to </a:t>
            </a:r>
            <a:r>
              <a:rPr lang="en-GB" sz="1200" i="1" dirty="0" smtClean="0"/>
              <a:t>1.00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55398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2492503" y="346243"/>
            <a:ext cx="4204436" cy="521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ZOOARCHAEOLOGY</a:t>
            </a:r>
            <a:endParaRPr b="1" dirty="0"/>
          </a:p>
        </p:txBody>
      </p:sp>
      <p:sp>
        <p:nvSpPr>
          <p:cNvPr id="4" name="Google Shape;86;p16"/>
          <p:cNvSpPr txBox="1">
            <a:spLocks/>
          </p:cNvSpPr>
          <p:nvPr/>
        </p:nvSpPr>
        <p:spPr>
          <a:xfrm>
            <a:off x="589831" y="2349392"/>
            <a:ext cx="8009781" cy="148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lvl="0" indent="0">
              <a:buClr>
                <a:schemeClr val="dk1"/>
              </a:buClr>
              <a:buSzPts val="1100"/>
              <a:buNone/>
            </a:pPr>
            <a:endParaRPr lang="en-GB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35" y="868025"/>
            <a:ext cx="6120771" cy="40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0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2492503" y="346243"/>
            <a:ext cx="4204436" cy="521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ZOOARCHAEOLOGY</a:t>
            </a:r>
            <a:endParaRPr b="1" dirty="0"/>
          </a:p>
        </p:txBody>
      </p:sp>
      <p:sp>
        <p:nvSpPr>
          <p:cNvPr id="4" name="Google Shape;86;p16"/>
          <p:cNvSpPr txBox="1">
            <a:spLocks/>
          </p:cNvSpPr>
          <p:nvPr/>
        </p:nvSpPr>
        <p:spPr>
          <a:xfrm>
            <a:off x="589831" y="2349392"/>
            <a:ext cx="8009781" cy="148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lvl="0" indent="0">
              <a:buClr>
                <a:schemeClr val="dk1"/>
              </a:buClr>
              <a:buSzPts val="1100"/>
              <a:buNone/>
            </a:pPr>
            <a:endParaRPr lang="en-GB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35" y="868025"/>
            <a:ext cx="6120771" cy="40825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37" y="852042"/>
            <a:ext cx="6811860" cy="409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0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4841421" y="521677"/>
            <a:ext cx="4204436" cy="521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Why Count Sheep?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5" y="388285"/>
            <a:ext cx="4178778" cy="4443774"/>
          </a:xfrm>
          <a:prstGeom prst="rect">
            <a:avLst/>
          </a:prstGeom>
        </p:spPr>
      </p:pic>
      <p:sp>
        <p:nvSpPr>
          <p:cNvPr id="8" name="Google Shape;86;p16"/>
          <p:cNvSpPr txBox="1">
            <a:spLocks/>
          </p:cNvSpPr>
          <p:nvPr/>
        </p:nvSpPr>
        <p:spPr>
          <a:xfrm>
            <a:off x="5047215" y="1043459"/>
            <a:ext cx="3792848" cy="148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GB" sz="1200" dirty="0"/>
              <a:t>Exploring the relative ratio of sheep to other domesticated species in the archaeological record (aka taxonomic abundance) may show patterns in the data that help to explain</a:t>
            </a:r>
            <a:r>
              <a:rPr lang="en-GB" sz="1200" dirty="0" smtClean="0"/>
              <a:t>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GB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 smtClean="0"/>
              <a:t>Cultural </a:t>
            </a:r>
            <a:r>
              <a:rPr lang="en-GB" sz="1200" dirty="0"/>
              <a:t>and economic shifts in land management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/>
              <a:t>Evidence of physical alteration of living domesticates</a:t>
            </a:r>
          </a:p>
          <a:p>
            <a:pPr marL="558800" lvl="1" indent="0">
              <a:buNone/>
            </a:pPr>
            <a:endParaRPr lang="en-GB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/>
              <a:t>Change in </a:t>
            </a:r>
            <a:r>
              <a:rPr lang="en-GB" sz="1200" dirty="0" smtClean="0"/>
              <a:t>pastoral husbandry </a:t>
            </a:r>
            <a:r>
              <a:rPr lang="en-GB" sz="1200" dirty="0"/>
              <a:t>strategies across </a:t>
            </a:r>
            <a:r>
              <a:rPr lang="en-GB" sz="1200" dirty="0" smtClean="0"/>
              <a:t>time</a:t>
            </a:r>
          </a:p>
          <a:p>
            <a:pPr marL="558800" lvl="1" indent="0">
              <a:buNone/>
            </a:pPr>
            <a:endParaRPr lang="en-GB" sz="1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/>
              <a:t>Change in relationships between flock, farmer, and economic values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200" dirty="0" smtClean="0"/>
          </a:p>
          <a:p>
            <a:pPr marL="558800" lvl="1" indent="0">
              <a:buNone/>
            </a:pPr>
            <a:endParaRPr lang="en-GB" sz="1100" dirty="0"/>
          </a:p>
          <a:p>
            <a:pPr marL="558800" lvl="1" indent="0">
              <a:buNone/>
            </a:pP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48773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620" y="230194"/>
            <a:ext cx="6086474" cy="46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2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Data Analysis Process</a:t>
            </a:r>
            <a:endParaRPr b="1" dirty="0"/>
          </a:p>
        </p:txBody>
      </p:sp>
      <p:cxnSp>
        <p:nvCxnSpPr>
          <p:cNvPr id="187" name="Google Shape;187;p27"/>
          <p:cNvCxnSpPr/>
          <p:nvPr/>
        </p:nvCxnSpPr>
        <p:spPr>
          <a:xfrm>
            <a:off x="-4800" y="2952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92694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8" name="Google Shape;188;p27"/>
          <p:cNvSpPr/>
          <p:nvPr/>
        </p:nvSpPr>
        <p:spPr>
          <a:xfrm>
            <a:off x="2200274" y="2768205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7"/>
          <p:cNvCxnSpPr/>
          <p:nvPr/>
        </p:nvCxnSpPr>
        <p:spPr>
          <a:xfrm rot="10800000">
            <a:off x="2409825" y="236620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0" name="Google Shape;190;p27"/>
          <p:cNvSpPr/>
          <p:nvPr/>
        </p:nvSpPr>
        <p:spPr>
          <a:xfrm>
            <a:off x="4362450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6524475" y="2743050"/>
            <a:ext cx="419100" cy="419400"/>
          </a:xfrm>
          <a:prstGeom prst="donut">
            <a:avLst>
              <a:gd name="adj" fmla="val 24108"/>
            </a:avLst>
          </a:prstGeom>
          <a:solidFill>
            <a:srgbClr val="403228">
              <a:alpha val="2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7"/>
          <p:cNvCxnSpPr/>
          <p:nvPr/>
        </p:nvCxnSpPr>
        <p:spPr>
          <a:xfrm>
            <a:off x="4572000" y="2918070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7"/>
          <p:cNvCxnSpPr/>
          <p:nvPr/>
        </p:nvCxnSpPr>
        <p:spPr>
          <a:xfrm rot="10800000">
            <a:off x="6734175" y="2366205"/>
            <a:ext cx="0" cy="611700"/>
          </a:xfrm>
          <a:prstGeom prst="straightConnector1">
            <a:avLst/>
          </a:prstGeom>
          <a:noFill/>
          <a:ln w="19050" cap="flat" cmpd="sng">
            <a:solidFill>
              <a:srgbClr val="92694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94" name="Google Shape;194;p27"/>
          <p:cNvSpPr txBox="1"/>
          <p:nvPr/>
        </p:nvSpPr>
        <p:spPr>
          <a:xfrm>
            <a:off x="1556178" y="1621190"/>
            <a:ext cx="1707292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 smtClean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Exploratory Data Analysis</a:t>
            </a:r>
            <a:endParaRPr sz="1800"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3833020" y="3564450"/>
            <a:ext cx="147796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 smtClean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Hypothesis Testing</a:t>
            </a:r>
            <a:endParaRPr sz="1800"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5974133" y="1621190"/>
            <a:ext cx="1519783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 smtClean="0">
                <a:solidFill>
                  <a:srgbClr val="1D1D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Relationship Modelling</a:t>
            </a:r>
            <a:endParaRPr sz="1800" i="1" dirty="0">
              <a:solidFill>
                <a:srgbClr val="1D1D1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Measuring Variation in Faunal Assemblages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558" y="1518374"/>
            <a:ext cx="4293417" cy="3372407"/>
          </a:xfrm>
        </p:spPr>
        <p:txBody>
          <a:bodyPr/>
          <a:lstStyle/>
          <a:p>
            <a:pPr marL="101600" indent="0">
              <a:buNone/>
            </a:pPr>
            <a:r>
              <a:rPr lang="en-GB" sz="1800" dirty="0"/>
              <a:t>A Review of Animal Bone Evidence from Central England</a:t>
            </a:r>
          </a:p>
          <a:p>
            <a:pPr marL="101600" indent="0">
              <a:buNone/>
            </a:pPr>
            <a:r>
              <a:rPr lang="it-IT" sz="1200" dirty="0" smtClean="0"/>
              <a:t>Umberto </a:t>
            </a:r>
            <a:r>
              <a:rPr lang="it-IT" sz="1200" dirty="0"/>
              <a:t>Albarella, Tessa Pirnie, </a:t>
            </a:r>
            <a:r>
              <a:rPr lang="it-IT" sz="1200" dirty="0" smtClean="0"/>
              <a:t>2008</a:t>
            </a:r>
          </a:p>
          <a:p>
            <a:pPr marL="101600" indent="0">
              <a:buNone/>
            </a:pPr>
            <a:endParaRPr lang="it-IT" sz="1200" dirty="0" smtClean="0"/>
          </a:p>
          <a:p>
            <a:r>
              <a:rPr lang="en-GB" sz="1200" dirty="0" smtClean="0"/>
              <a:t>Geographic </a:t>
            </a:r>
            <a:r>
              <a:rPr lang="en-GB" sz="1200" dirty="0"/>
              <a:t>region of Central England</a:t>
            </a:r>
          </a:p>
          <a:p>
            <a:r>
              <a:rPr lang="en-GB" sz="1200" dirty="0"/>
              <a:t>Published assessment reports and grey literature + unpublished manuscripts</a:t>
            </a:r>
          </a:p>
          <a:p>
            <a:r>
              <a:rPr lang="en-GB" sz="1200" dirty="0"/>
              <a:t>No lower limit </a:t>
            </a:r>
            <a:r>
              <a:rPr lang="en-GB" sz="1200" dirty="0" smtClean="0"/>
              <a:t>on minimum </a:t>
            </a:r>
            <a:r>
              <a:rPr lang="en-GB" sz="1200" dirty="0"/>
              <a:t>Assemblage </a:t>
            </a:r>
            <a:r>
              <a:rPr lang="en-GB" sz="1200" dirty="0" smtClean="0"/>
              <a:t>size</a:t>
            </a:r>
          </a:p>
          <a:p>
            <a:r>
              <a:rPr lang="en-GB" sz="1200" dirty="0" smtClean="0"/>
              <a:t>Current data set presented here</a:t>
            </a:r>
          </a:p>
          <a:p>
            <a:r>
              <a:rPr lang="en-GB" sz="1200" dirty="0" smtClean="0"/>
              <a:t>No written report published</a:t>
            </a:r>
            <a:endParaRPr lang="en-GB" sz="1200" dirty="0"/>
          </a:p>
          <a:p>
            <a:pPr marL="101600" indent="0">
              <a:buNone/>
            </a:pPr>
            <a:endParaRPr lang="en-GB" sz="1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66143" y="1518375"/>
            <a:ext cx="4201019" cy="3255000"/>
          </a:xfrm>
        </p:spPr>
        <p:txBody>
          <a:bodyPr/>
          <a:lstStyle/>
          <a:p>
            <a:pPr marL="101600" indent="0">
              <a:buNone/>
            </a:pPr>
            <a:r>
              <a:rPr lang="en-GB" sz="1600" dirty="0"/>
              <a:t>A Review of Animal Bone Evidence from the Saxon to Post Medieval Periods in Southern Britain</a:t>
            </a:r>
          </a:p>
          <a:p>
            <a:pPr marL="101600" indent="0">
              <a:buNone/>
            </a:pPr>
            <a:r>
              <a:rPr lang="en-GB" sz="1200" dirty="0"/>
              <a:t>Matilda Holmes, </a:t>
            </a:r>
            <a:r>
              <a:rPr lang="en-GB" sz="1200" dirty="0" smtClean="0"/>
              <a:t>2018</a:t>
            </a:r>
          </a:p>
          <a:p>
            <a:pPr marL="101600" indent="0">
              <a:buNone/>
            </a:pPr>
            <a:endParaRPr lang="en-GB" sz="1200" dirty="0"/>
          </a:p>
          <a:p>
            <a:r>
              <a:rPr lang="en-GB" sz="1200" dirty="0"/>
              <a:t>Geographic region of South England</a:t>
            </a:r>
          </a:p>
          <a:p>
            <a:r>
              <a:rPr lang="en-GB" sz="1200" dirty="0"/>
              <a:t>Published excavation reports, some unpublished manuscripts</a:t>
            </a:r>
          </a:p>
          <a:p>
            <a:r>
              <a:rPr lang="en-GB" sz="1200" dirty="0"/>
              <a:t>Assemblage size limit &gt; 100 NISP identified to major domesticates </a:t>
            </a:r>
            <a:endParaRPr lang="en-GB" sz="1200" dirty="0" smtClean="0"/>
          </a:p>
          <a:p>
            <a:r>
              <a:rPr lang="en-GB" sz="1200" dirty="0" smtClean="0"/>
              <a:t>Report in publication</a:t>
            </a:r>
            <a:endParaRPr lang="en-GB" sz="1200" dirty="0"/>
          </a:p>
          <a:p>
            <a:pPr marL="1016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1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Measuring Variation in Faunal Assemblages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558" y="1518374"/>
            <a:ext cx="4293417" cy="3372407"/>
          </a:xfrm>
        </p:spPr>
        <p:txBody>
          <a:bodyPr/>
          <a:lstStyle/>
          <a:p>
            <a:pPr marL="101600" indent="0">
              <a:buNone/>
            </a:pPr>
            <a:r>
              <a:rPr lang="en-GB" sz="1800" dirty="0" err="1" smtClean="0"/>
              <a:t>Wharram</a:t>
            </a:r>
            <a:r>
              <a:rPr lang="en-GB" sz="1800" dirty="0" smtClean="0"/>
              <a:t> Percy Archive</a:t>
            </a:r>
            <a:endParaRPr lang="en-GB" sz="1800" dirty="0"/>
          </a:p>
          <a:p>
            <a:pPr marL="101600" indent="0">
              <a:buNone/>
            </a:pPr>
            <a:r>
              <a:rPr lang="it-IT" sz="1200" dirty="0"/>
              <a:t>Stuart Wrathmell, </a:t>
            </a:r>
            <a:r>
              <a:rPr lang="it-IT" sz="1200" dirty="0" smtClean="0"/>
              <a:t>2012</a:t>
            </a:r>
          </a:p>
          <a:p>
            <a:pPr marL="101600" indent="0">
              <a:buNone/>
            </a:pPr>
            <a:endParaRPr lang="it-IT" sz="1200" dirty="0" smtClean="0"/>
          </a:p>
          <a:p>
            <a:r>
              <a:rPr lang="en-GB" sz="1200" dirty="0" smtClean="0"/>
              <a:t>Geographic </a:t>
            </a:r>
            <a:r>
              <a:rPr lang="en-GB" sz="1200" dirty="0"/>
              <a:t>region of </a:t>
            </a:r>
            <a:r>
              <a:rPr lang="en-GB" sz="1200" dirty="0" smtClean="0"/>
              <a:t>North East England, North Yorkshire</a:t>
            </a:r>
            <a:endParaRPr lang="en-GB" sz="1200" dirty="0"/>
          </a:p>
          <a:p>
            <a:r>
              <a:rPr lang="en-GB" sz="1200" dirty="0" smtClean="0"/>
              <a:t>13 published monographs, site reports + unpublished digital data</a:t>
            </a:r>
            <a:endParaRPr lang="en-GB" sz="1200" dirty="0"/>
          </a:p>
          <a:p>
            <a:r>
              <a:rPr lang="en-GB" sz="1200" dirty="0" smtClean="0"/>
              <a:t>Primary and secondary data </a:t>
            </a:r>
          </a:p>
          <a:p>
            <a:r>
              <a:rPr lang="en-GB" sz="1200" dirty="0" smtClean="0"/>
              <a:t>Multiple sites and assemblages</a:t>
            </a:r>
          </a:p>
          <a:p>
            <a:r>
              <a:rPr lang="en-GB" sz="1200" dirty="0" smtClean="0"/>
              <a:t>Significant archaeological research over 50+</a:t>
            </a:r>
            <a:endParaRPr lang="en-GB" sz="1200" dirty="0"/>
          </a:p>
          <a:p>
            <a:pPr marL="101600" indent="0">
              <a:buNone/>
            </a:pPr>
            <a:endParaRPr lang="en-GB" sz="1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66143" y="1518375"/>
            <a:ext cx="4201019" cy="3255000"/>
          </a:xfrm>
        </p:spPr>
        <p:txBody>
          <a:bodyPr/>
          <a:lstStyle/>
          <a:p>
            <a:pPr marL="101600" indent="0">
              <a:buNone/>
            </a:pPr>
            <a:r>
              <a:rPr lang="en-GB" sz="1600" dirty="0" smtClean="0"/>
              <a:t>Bishopric of Winchester,</a:t>
            </a:r>
          </a:p>
          <a:p>
            <a:pPr marL="101600" indent="0">
              <a:buNone/>
            </a:pPr>
            <a:r>
              <a:rPr lang="en-GB" sz="1600" dirty="0" smtClean="0"/>
              <a:t>Winchester Pipe Rolls</a:t>
            </a:r>
            <a:endParaRPr lang="en-GB" sz="1200" dirty="0" smtClean="0"/>
          </a:p>
          <a:p>
            <a:pPr marL="101600" indent="0">
              <a:buNone/>
            </a:pPr>
            <a:endParaRPr lang="en-GB" sz="1200" dirty="0"/>
          </a:p>
          <a:p>
            <a:r>
              <a:rPr lang="en-GB" sz="1200" dirty="0"/>
              <a:t>Geographic region of South </a:t>
            </a:r>
            <a:r>
              <a:rPr lang="en-GB" sz="1200" dirty="0" smtClean="0"/>
              <a:t>England, Hampshire</a:t>
            </a:r>
            <a:endParaRPr lang="en-GB" sz="1200" dirty="0"/>
          </a:p>
          <a:p>
            <a:r>
              <a:rPr lang="en-GB" sz="1200" dirty="0" smtClean="0"/>
              <a:t>Medieval manorial accounts + published and archived archaeological reports</a:t>
            </a:r>
          </a:p>
          <a:p>
            <a:r>
              <a:rPr lang="en-GB" sz="1200" dirty="0" smtClean="0"/>
              <a:t>Multiple sites across a vast estate</a:t>
            </a:r>
          </a:p>
          <a:p>
            <a:r>
              <a:rPr lang="en-GB" sz="1200" dirty="0" smtClean="0"/>
              <a:t>Further research into individual assemblages required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3045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56" y="797654"/>
            <a:ext cx="6013681" cy="4018264"/>
          </a:xfrm>
          <a:prstGeom prst="rect">
            <a:avLst/>
          </a:prstGeom>
        </p:spPr>
      </p:pic>
      <p:sp>
        <p:nvSpPr>
          <p:cNvPr id="8" name="Google Shape;85;p16"/>
          <p:cNvSpPr txBox="1">
            <a:spLocks/>
          </p:cNvSpPr>
          <p:nvPr/>
        </p:nvSpPr>
        <p:spPr>
          <a:xfrm>
            <a:off x="1887535" y="-59596"/>
            <a:ext cx="53689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GB" b="1" dirty="0" smtClean="0"/>
              <a:t>Albarella &amp; Pirnie, 2008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2334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0000"/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53B3EBC-E5EE-4343-80C7-F2566D6658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47114"/>
              </p:ext>
            </p:extLst>
          </p:nvPr>
        </p:nvGraphicFramePr>
        <p:xfrm>
          <a:off x="182788" y="1361020"/>
          <a:ext cx="4423455" cy="3461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Worksheet" r:id="rId5" imgW="5859815" imgH="4221401" progId="Excel.Sheet.12">
                  <p:embed/>
                </p:oleObj>
              </mc:Choice>
              <mc:Fallback>
                <p:oleObj name="Worksheet" r:id="rId5" imgW="5859815" imgH="4221401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53B3EBC-E5EE-4343-80C7-F2566D6658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788" y="1361020"/>
                        <a:ext cx="4423455" cy="3461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F5B1D3E-7297-4EA3-91A1-DACF30A216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6529559"/>
              </p:ext>
            </p:extLst>
          </p:nvPr>
        </p:nvGraphicFramePr>
        <p:xfrm>
          <a:off x="4821857" y="1361020"/>
          <a:ext cx="4136057" cy="3469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Worksheet" r:id="rId7" imgW="5684591" imgH="4221401" progId="Excel.Sheet.12">
                  <p:embed/>
                </p:oleObj>
              </mc:Choice>
              <mc:Fallback>
                <p:oleObj name="Worksheet" r:id="rId7" imgW="5684591" imgH="4221401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F5B1D3E-7297-4EA3-91A1-DACF30A216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21857" y="1361020"/>
                        <a:ext cx="4136057" cy="3469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Google Shape;85;p16"/>
          <p:cNvSpPr txBox="1">
            <a:spLocks/>
          </p:cNvSpPr>
          <p:nvPr/>
        </p:nvSpPr>
        <p:spPr>
          <a:xfrm>
            <a:off x="1887535" y="-59596"/>
            <a:ext cx="53689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GB" b="1" dirty="0" smtClean="0"/>
              <a:t>Albarella &amp; Pirnie, 2008</a:t>
            </a:r>
            <a:endParaRPr lang="en-GB" b="1" dirty="0"/>
          </a:p>
        </p:txBody>
      </p:sp>
      <p:sp>
        <p:nvSpPr>
          <p:cNvPr id="16" name="Google Shape;86;p16"/>
          <p:cNvSpPr txBox="1">
            <a:spLocks/>
          </p:cNvSpPr>
          <p:nvPr/>
        </p:nvSpPr>
        <p:spPr>
          <a:xfrm>
            <a:off x="0" y="823116"/>
            <a:ext cx="3600451" cy="53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76200" indent="0">
              <a:buFont typeface="Libre Baskerville"/>
              <a:buNone/>
            </a:pPr>
            <a:r>
              <a:rPr lang="en-GB" sz="1200" dirty="0" smtClean="0"/>
              <a:t>Individual Assemblages and Site Type</a:t>
            </a:r>
            <a:endParaRPr lang="en-GB" sz="1200" dirty="0"/>
          </a:p>
        </p:txBody>
      </p:sp>
      <p:sp>
        <p:nvSpPr>
          <p:cNvPr id="17" name="Google Shape;86;p16"/>
          <p:cNvSpPr txBox="1">
            <a:spLocks/>
          </p:cNvSpPr>
          <p:nvPr/>
        </p:nvSpPr>
        <p:spPr>
          <a:xfrm>
            <a:off x="4674066" y="810385"/>
            <a:ext cx="3600451" cy="53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76200" indent="0">
              <a:buFont typeface="Libre Baskerville"/>
              <a:buNone/>
            </a:pPr>
            <a:r>
              <a:rPr lang="en-GB" sz="1200" dirty="0" smtClean="0"/>
              <a:t>Number of Assemblages by Date Type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5969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400050" y="1518375"/>
            <a:ext cx="8539843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GB" sz="1200" dirty="0" smtClean="0"/>
              <a:t>Calculation of relative abundance index per assemblage (observation):</a:t>
            </a:r>
          </a:p>
          <a:p>
            <a:pPr marL="101600" indent="0">
              <a:buNone/>
            </a:pPr>
            <a:r>
              <a:rPr lang="en-GB" sz="1200" dirty="0"/>
              <a:t>	</a:t>
            </a:r>
            <a:r>
              <a:rPr lang="en-GB" sz="1200" dirty="0" smtClean="0"/>
              <a:t>AIsheep1 = </a:t>
            </a:r>
            <a:r>
              <a:rPr lang="el-GR" dirty="0" smtClean="0"/>
              <a:t>Σ</a:t>
            </a:r>
            <a:r>
              <a:rPr lang="en-GB" sz="1200" dirty="0" err="1" smtClean="0"/>
              <a:t>NISPsheep</a:t>
            </a:r>
            <a:r>
              <a:rPr lang="en-GB" sz="1200" dirty="0" smtClean="0"/>
              <a:t> / </a:t>
            </a:r>
            <a:r>
              <a:rPr lang="el-GR" dirty="0" smtClean="0"/>
              <a:t>Σ</a:t>
            </a:r>
            <a:r>
              <a:rPr lang="en-GB" sz="1200" dirty="0" err="1" smtClean="0"/>
              <a:t>NISPsheep</a:t>
            </a:r>
            <a:r>
              <a:rPr lang="en-GB" sz="1200" dirty="0" smtClean="0"/>
              <a:t> + </a:t>
            </a:r>
            <a:r>
              <a:rPr lang="el-GR" dirty="0" smtClean="0"/>
              <a:t>Σ</a:t>
            </a:r>
            <a:r>
              <a:rPr lang="en-GB" sz="1200" dirty="0" err="1" smtClean="0"/>
              <a:t>NISPcattle</a:t>
            </a:r>
            <a:endParaRPr lang="en-GB" sz="1200" dirty="0" smtClean="0"/>
          </a:p>
          <a:p>
            <a:pPr marL="76200" lvl="0" indent="0">
              <a:buNone/>
            </a:pPr>
            <a:endParaRPr lang="en-GB" sz="1200" dirty="0" smtClean="0"/>
          </a:p>
          <a:p>
            <a:pPr marL="76200" lvl="0" indent="0">
              <a:buNone/>
            </a:pPr>
            <a:r>
              <a:rPr lang="en-GB" sz="1200" dirty="0" smtClean="0"/>
              <a:t>Data subset into Periods based </a:t>
            </a:r>
            <a:r>
              <a:rPr lang="en-GB" sz="1200" dirty="0"/>
              <a:t>on generally-recognized date parameters of Early, High, and Late </a:t>
            </a:r>
            <a:r>
              <a:rPr lang="en-GB" sz="1200" dirty="0" smtClean="0"/>
              <a:t>Medieval Date Types:</a:t>
            </a:r>
          </a:p>
          <a:p>
            <a:pPr marL="76200" lvl="0" indent="0">
              <a:buNone/>
            </a:pPr>
            <a:endParaRPr lang="en-GB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/>
              <a:t>Early Middle Ages (600–1066</a:t>
            </a:r>
            <a:r>
              <a:rPr lang="en-GB" sz="11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/>
              <a:t>High Middle Ages (1066–1272</a:t>
            </a:r>
            <a:r>
              <a:rPr lang="en-GB" sz="11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/>
              <a:t>Late Middle Ages (1272–1485</a:t>
            </a:r>
            <a:r>
              <a:rPr lang="en-GB" sz="1100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 smtClean="0"/>
              <a:t>With transition Periods for assemblages that fall across two established Date 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 smtClean="0"/>
              <a:t>Undefined (ubiquitous) Period for assemblages that fall under general “medieval” Date Types</a:t>
            </a:r>
          </a:p>
          <a:p>
            <a:pPr marL="558800" lvl="1" indent="0">
              <a:buNone/>
            </a:pPr>
            <a:endParaRPr lang="en-GB" sz="1200" dirty="0"/>
          </a:p>
          <a:p>
            <a:pPr marL="101600" indent="0">
              <a:buNone/>
            </a:pPr>
            <a:r>
              <a:rPr lang="en-GB" sz="1200" dirty="0" smtClean="0"/>
              <a:t>Methodological issues inherent with time averaging large, complex, aggregated data sets</a:t>
            </a:r>
            <a:endParaRPr lang="en-GB" sz="12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887900" y="285749"/>
            <a:ext cx="5368200" cy="557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Exploratory Data Analsyis</a:t>
            </a:r>
            <a:endParaRPr b="1" dirty="0"/>
          </a:p>
        </p:txBody>
      </p:sp>
      <p:sp>
        <p:nvSpPr>
          <p:cNvPr id="6" name="Google Shape;107;p18"/>
          <p:cNvSpPr txBox="1">
            <a:spLocks/>
          </p:cNvSpPr>
          <p:nvPr/>
        </p:nvSpPr>
        <p:spPr>
          <a:xfrm>
            <a:off x="1887900" y="749407"/>
            <a:ext cx="5368200" cy="55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GB" sz="1800" i="1" dirty="0" smtClean="0"/>
              <a:t>Data Plotting in </a:t>
            </a:r>
            <a:r>
              <a:rPr lang="en-GB" sz="1800" i="1" dirty="0" smtClean="0"/>
              <a:t>RStudio</a:t>
            </a:r>
            <a:endParaRPr lang="en-GB" sz="1800" i="1" dirty="0"/>
          </a:p>
        </p:txBody>
      </p:sp>
      <p:sp>
        <p:nvSpPr>
          <p:cNvPr id="11" name="Google Shape;337;p37"/>
          <p:cNvSpPr/>
          <p:nvPr/>
        </p:nvSpPr>
        <p:spPr>
          <a:xfrm rot="21097461">
            <a:off x="7238144" y="2533258"/>
            <a:ext cx="1575798" cy="1181936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6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4294967295"/>
          </p:nvPr>
        </p:nvSpPr>
        <p:spPr>
          <a:xfrm>
            <a:off x="121420" y="2339520"/>
            <a:ext cx="3600451" cy="1481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GB" sz="1200" dirty="0"/>
              <a:t>Density </a:t>
            </a:r>
            <a:r>
              <a:rPr lang="en-GB" sz="1200" dirty="0" smtClean="0"/>
              <a:t>of entire data set appears </a:t>
            </a:r>
            <a:r>
              <a:rPr lang="en-GB" sz="1200" dirty="0"/>
              <a:t>somewhat normally distributed </a:t>
            </a:r>
          </a:p>
          <a:p>
            <a:pPr marL="76200" lvl="0" indent="0">
              <a:buNone/>
            </a:pPr>
            <a:r>
              <a:rPr lang="en-GB" sz="1200" dirty="0"/>
              <a:t>Presence of possible outliers at opposite ends of the </a:t>
            </a:r>
            <a:r>
              <a:rPr lang="en-GB" sz="1200" dirty="0" smtClean="0"/>
              <a:t>range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 err="1" smtClean="0"/>
              <a:t>NISPsheep</a:t>
            </a:r>
            <a:r>
              <a:rPr lang="en-GB" sz="1200" dirty="0" smtClean="0"/>
              <a:t> = 1.00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 err="1" smtClean="0"/>
              <a:t>NISPcattle</a:t>
            </a:r>
            <a:r>
              <a:rPr lang="en-GB" sz="1200" dirty="0" smtClean="0"/>
              <a:t> = 0.00</a:t>
            </a:r>
            <a:endParaRPr lang="en-GB" sz="1200" dirty="0"/>
          </a:p>
          <a:p>
            <a:pPr marL="76200" lvl="0" indent="0">
              <a:buNone/>
            </a:pPr>
            <a:r>
              <a:rPr lang="en-GB" sz="1200" dirty="0" smtClean="0"/>
              <a:t>Most </a:t>
            </a:r>
            <a:r>
              <a:rPr lang="en-GB" sz="1200" dirty="0"/>
              <a:t>sites fall between 0.25 and 0.75 </a:t>
            </a:r>
            <a:r>
              <a:rPr lang="en-GB" sz="1200" dirty="0" smtClean="0"/>
              <a:t>index</a:t>
            </a:r>
          </a:p>
          <a:p>
            <a:pPr marL="76200" lvl="0" indent="0">
              <a:buNone/>
            </a:pPr>
            <a:r>
              <a:rPr lang="en-GB" sz="1200" dirty="0" smtClean="0"/>
              <a:t>Mean </a:t>
            </a:r>
            <a:r>
              <a:rPr lang="en-GB" sz="1200" dirty="0"/>
              <a:t>calculated at 0.4873</a:t>
            </a:r>
          </a:p>
          <a:p>
            <a:pPr marL="76200" lvl="0" indent="0">
              <a:buNone/>
            </a:pPr>
            <a:r>
              <a:rPr lang="en-GB" sz="1200" dirty="0"/>
              <a:t>Variance = 0.0389</a:t>
            </a:r>
          </a:p>
          <a:p>
            <a:pPr marL="76200" lvl="0" indent="0">
              <a:buNone/>
            </a:pPr>
            <a:r>
              <a:rPr lang="en-GB" sz="1200" dirty="0"/>
              <a:t>Standard deviation = 0.1972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87E06-4939-4B20-B2C8-918EBA5E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44" y="393198"/>
            <a:ext cx="5145551" cy="44873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0" y="147795"/>
            <a:ext cx="2925301" cy="2191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4294967295"/>
          </p:nvPr>
        </p:nvSpPr>
        <p:spPr>
          <a:xfrm>
            <a:off x="121420" y="2339520"/>
            <a:ext cx="3600451" cy="1481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GB" sz="1200" dirty="0"/>
              <a:t>Very different picture of distribution as separated by Period</a:t>
            </a:r>
          </a:p>
          <a:p>
            <a:pPr marL="76200" lvl="0" indent="0">
              <a:buNone/>
            </a:pPr>
            <a:r>
              <a:rPr lang="en-GB" sz="1200" dirty="0"/>
              <a:t>Late Period is not normally distributed: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/>
              <a:t>Central peak is further away from the mean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/>
              <a:t>Clumping of values at or near </a:t>
            </a:r>
          </a:p>
          <a:p>
            <a:pPr marL="558800" lvl="1" indent="0">
              <a:buNone/>
            </a:pPr>
            <a:r>
              <a:rPr lang="en-GB" sz="1100" dirty="0"/>
              <a:t>	1.00 and 0.00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100" dirty="0"/>
              <a:t>Lean towards dominance in cattle ratio with greater number of sites with only cattle or sheep remains </a:t>
            </a:r>
          </a:p>
          <a:p>
            <a:pPr marL="76200" lvl="0" indent="0">
              <a:buNone/>
            </a:pPr>
            <a:r>
              <a:rPr lang="en-GB" sz="1200" dirty="0"/>
              <a:t>Early-High and Undefined not useful for statistical analysis, subsequently removed from the study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87E06-4939-4B20-B2C8-918EBA5E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44" y="393198"/>
            <a:ext cx="5145551" cy="44873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70" y="147795"/>
            <a:ext cx="2925301" cy="219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A8C45C-27AA-4C3B-964B-D9EF31D89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744" y="403901"/>
            <a:ext cx="5145551" cy="447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529AD8-3C74-4C4D-BAF0-68DFB0C51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02" y="417691"/>
            <a:ext cx="5134956" cy="4476629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4294967295"/>
          </p:nvPr>
        </p:nvSpPr>
        <p:spPr>
          <a:xfrm>
            <a:off x="5543549" y="2004782"/>
            <a:ext cx="3600451" cy="1481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GB" sz="1200" dirty="0"/>
              <a:t>Differences in the spread of the data and the range are apparent</a:t>
            </a:r>
          </a:p>
          <a:p>
            <a:pPr marL="76200" lvl="0" indent="0">
              <a:buNone/>
            </a:pPr>
            <a:r>
              <a:rPr lang="en-GB" sz="1200" dirty="0"/>
              <a:t>Late Period stands out again as showing a more even distribution of data across the entire range</a:t>
            </a:r>
          </a:p>
          <a:p>
            <a:pPr marL="76200" lvl="0" indent="0">
              <a:buNone/>
            </a:pPr>
            <a:r>
              <a:rPr lang="en-GB" sz="1200" dirty="0"/>
              <a:t>Early Period stands out as the largest assemblages are present, and clumped around the median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49" y="531666"/>
            <a:ext cx="3425851" cy="14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5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4841421" y="521677"/>
            <a:ext cx="4204436" cy="521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Why Count Sheep?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5" y="388285"/>
            <a:ext cx="4178778" cy="4443774"/>
          </a:xfrm>
          <a:prstGeom prst="rect">
            <a:avLst/>
          </a:prstGeom>
        </p:spPr>
      </p:pic>
      <p:sp>
        <p:nvSpPr>
          <p:cNvPr id="8" name="Google Shape;86;p16"/>
          <p:cNvSpPr txBox="1">
            <a:spLocks/>
          </p:cNvSpPr>
          <p:nvPr/>
        </p:nvSpPr>
        <p:spPr>
          <a:xfrm>
            <a:off x="5047215" y="1043459"/>
            <a:ext cx="3792848" cy="148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GB" sz="1200" dirty="0"/>
              <a:t>Exploring the relative ratio of sheep to other domesticated species in the archaeological record (aka taxonomic abundance) may show patterns in the data that help to explain</a:t>
            </a:r>
            <a:r>
              <a:rPr lang="en-GB" sz="1200" dirty="0" smtClean="0"/>
              <a:t>: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GB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 smtClean="0"/>
              <a:t>Cultural </a:t>
            </a:r>
            <a:r>
              <a:rPr lang="en-GB" sz="1200" dirty="0"/>
              <a:t>and economic shifts in land management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/>
              <a:t>Evidence of physical alteration of living domesticates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/>
              <a:t>Change in relationships between flock, farmer, and economic values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200" dirty="0"/>
              <a:t>Change in </a:t>
            </a:r>
            <a:r>
              <a:rPr lang="en-GB" sz="1200" dirty="0" smtClean="0"/>
              <a:t>pastoral husbandry </a:t>
            </a:r>
            <a:r>
              <a:rPr lang="en-GB" sz="1200" dirty="0"/>
              <a:t>strategies across </a:t>
            </a:r>
            <a:r>
              <a:rPr lang="en-GB" sz="1200" dirty="0" smtClean="0"/>
              <a:t>time</a:t>
            </a:r>
          </a:p>
          <a:p>
            <a:pPr marL="558800" lvl="1" indent="0">
              <a:buNone/>
            </a:pPr>
            <a:endParaRPr lang="en-GB" sz="1100" dirty="0"/>
          </a:p>
          <a:p>
            <a:pPr marL="558800" lvl="1" indent="0">
              <a:buNone/>
            </a:pPr>
            <a:endParaRPr lang="en-GB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53" y="196087"/>
            <a:ext cx="7204547" cy="478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0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529AD8-3C74-4C4D-BAF0-68DFB0C51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02" y="417691"/>
            <a:ext cx="5134956" cy="4476629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4294967295"/>
          </p:nvPr>
        </p:nvSpPr>
        <p:spPr>
          <a:xfrm>
            <a:off x="5543549" y="2004782"/>
            <a:ext cx="3600451" cy="1481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GB" sz="1200" dirty="0"/>
              <a:t>Differences in the spread of the data and the range are apparent</a:t>
            </a:r>
          </a:p>
          <a:p>
            <a:pPr marL="76200" lvl="0" indent="0">
              <a:buNone/>
            </a:pPr>
            <a:r>
              <a:rPr lang="en-GB" sz="1200" dirty="0"/>
              <a:t>Late Period stands out again as showing a more even distribution of data across the entire range</a:t>
            </a:r>
          </a:p>
          <a:p>
            <a:pPr marL="76200" lvl="0" indent="0">
              <a:buNone/>
            </a:pPr>
            <a:r>
              <a:rPr lang="en-GB" sz="1200" dirty="0"/>
              <a:t>Early Period stands out as the largest assemblages are present, and clumped around the median </a:t>
            </a:r>
            <a:endParaRPr lang="en-GB" sz="1200" dirty="0" smtClean="0"/>
          </a:p>
          <a:p>
            <a:pPr marL="76200" indent="0">
              <a:buNone/>
            </a:pPr>
            <a:r>
              <a:rPr lang="en-GB" sz="1200" dirty="0"/>
              <a:t>Largest assemblages are from Urban </a:t>
            </a:r>
            <a:r>
              <a:rPr lang="en-GB" sz="1200" dirty="0" smtClean="0"/>
              <a:t>sites</a:t>
            </a:r>
            <a:endParaRPr lang="en-GB" sz="1200" dirty="0"/>
          </a:p>
          <a:p>
            <a:pPr marL="76200" lvl="0" indent="0">
              <a:buNone/>
            </a:pP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7AFCC-D6C5-4524-A017-C8C46B375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02" y="441420"/>
            <a:ext cx="5134956" cy="4467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49" y="531666"/>
            <a:ext cx="3425851" cy="14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529AD8-3C74-4C4D-BAF0-68DFB0C51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02" y="417691"/>
            <a:ext cx="5134956" cy="4476629"/>
          </a:xfrm>
          <a:prstGeom prst="rect">
            <a:avLst/>
          </a:prstGeom>
        </p:spPr>
      </p:pic>
      <p:sp>
        <p:nvSpPr>
          <p:cNvPr id="86" name="Google Shape;86;p16"/>
          <p:cNvSpPr txBox="1">
            <a:spLocks noGrp="1"/>
          </p:cNvSpPr>
          <p:nvPr>
            <p:ph type="body" idx="4294967295"/>
          </p:nvPr>
        </p:nvSpPr>
        <p:spPr>
          <a:xfrm>
            <a:off x="5543549" y="2004782"/>
            <a:ext cx="3600451" cy="1481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GB" sz="1200" dirty="0"/>
              <a:t>Differences in the spread of the data and the range are apparent</a:t>
            </a:r>
          </a:p>
          <a:p>
            <a:pPr marL="76200" lvl="0" indent="0">
              <a:buNone/>
            </a:pPr>
            <a:r>
              <a:rPr lang="en-GB" sz="1200" dirty="0"/>
              <a:t>Late Period stands out again as showing a more even distribution of data across the entire range</a:t>
            </a:r>
          </a:p>
          <a:p>
            <a:pPr marL="76200" lvl="0" indent="0">
              <a:buNone/>
            </a:pPr>
            <a:r>
              <a:rPr lang="en-GB" sz="1200" dirty="0"/>
              <a:t>Early Period stands out as the largest assemblages are present, and clumped around the median </a:t>
            </a:r>
            <a:endParaRPr lang="en-GB" sz="1200" dirty="0" smtClean="0"/>
          </a:p>
          <a:p>
            <a:pPr marL="76200" indent="0">
              <a:buNone/>
            </a:pPr>
            <a:r>
              <a:rPr lang="en-GB" sz="1200" dirty="0"/>
              <a:t>Largest assemblages are from Urban </a:t>
            </a:r>
            <a:r>
              <a:rPr lang="en-GB" sz="1200" dirty="0" smtClean="0"/>
              <a:t>sites, as well as the largest number of observations</a:t>
            </a:r>
            <a:endParaRPr lang="en-GB" sz="1200" dirty="0"/>
          </a:p>
          <a:p>
            <a:pPr marL="76200" lvl="0" indent="0">
              <a:buNone/>
            </a:pP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7AFCC-D6C5-4524-A017-C8C46B375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02" y="441420"/>
            <a:ext cx="5134956" cy="44674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49" y="531666"/>
            <a:ext cx="3425851" cy="14731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08714" y="441420"/>
            <a:ext cx="163286" cy="445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06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400050" y="1518375"/>
            <a:ext cx="8539843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GB" sz="1200" dirty="0" err="1" smtClean="0"/>
              <a:t>t.test</a:t>
            </a:r>
            <a:r>
              <a:rPr lang="en-GB" sz="1200" dirty="0" smtClean="0"/>
              <a:t>(EarlySheeps$AIsheep1</a:t>
            </a:r>
            <a:r>
              <a:rPr lang="en-GB" sz="1200" dirty="0"/>
              <a:t>, LateSheeps$AIsheep1): p-value = 0.08775</a:t>
            </a:r>
          </a:p>
          <a:p>
            <a:pPr marL="101600" indent="0">
              <a:buNone/>
            </a:pPr>
            <a:r>
              <a:rPr lang="en-GB" sz="1200" dirty="0"/>
              <a:t>	means1 &lt;- round(</a:t>
            </a:r>
            <a:r>
              <a:rPr lang="en-GB" sz="1200" dirty="0" err="1"/>
              <a:t>tapply</a:t>
            </a:r>
            <a:r>
              <a:rPr lang="en-GB" sz="1200" dirty="0"/>
              <a:t>(Sheeps1$AIsheep1, </a:t>
            </a:r>
            <a:r>
              <a:rPr lang="en-GB" sz="1200" dirty="0" smtClean="0"/>
              <a:t>	Sheeps1$Period</a:t>
            </a:r>
            <a:r>
              <a:rPr lang="en-GB" sz="1200" dirty="0"/>
              <a:t>, mean), digits=2)</a:t>
            </a:r>
          </a:p>
          <a:p>
            <a:pPr marL="101600" indent="0">
              <a:buNone/>
            </a:pPr>
            <a:r>
              <a:rPr lang="en-GB" sz="1200" dirty="0" smtClean="0"/>
              <a:t>	#  EARLY    </a:t>
            </a:r>
            <a:r>
              <a:rPr lang="en-GB" sz="1200" dirty="0"/>
              <a:t>EARLY/HIGH    </a:t>
            </a:r>
            <a:r>
              <a:rPr lang="en-GB" sz="1200" dirty="0" err="1"/>
              <a:t>HIGH</a:t>
            </a:r>
            <a:r>
              <a:rPr lang="en-GB" sz="1200" dirty="0"/>
              <a:t>   HIGH/LATE    </a:t>
            </a:r>
            <a:r>
              <a:rPr lang="en-GB" sz="1200" dirty="0" err="1"/>
              <a:t>LATE</a:t>
            </a:r>
            <a:r>
              <a:rPr lang="en-GB" sz="1200" dirty="0"/>
              <a:t>     UNDEF</a:t>
            </a:r>
          </a:p>
          <a:p>
            <a:pPr marL="101600" indent="0">
              <a:buNone/>
            </a:pPr>
            <a:r>
              <a:rPr lang="en-GB" sz="1200" dirty="0"/>
              <a:t>	#  </a:t>
            </a:r>
            <a:r>
              <a:rPr lang="en-GB" sz="1200" dirty="0" smtClean="0"/>
              <a:t>0.53       	 0.38                      0.49      0.50                   0.49        0.54</a:t>
            </a:r>
            <a:endParaRPr lang="en-GB" sz="12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887900" y="285749"/>
            <a:ext cx="5368200" cy="557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Hypothesis Testing</a:t>
            </a:r>
            <a:endParaRPr b="1" dirty="0"/>
          </a:p>
        </p:txBody>
      </p:sp>
      <p:sp>
        <p:nvSpPr>
          <p:cNvPr id="6" name="Google Shape;107;p18"/>
          <p:cNvSpPr txBox="1">
            <a:spLocks/>
          </p:cNvSpPr>
          <p:nvPr/>
        </p:nvSpPr>
        <p:spPr>
          <a:xfrm>
            <a:off x="1887900" y="749407"/>
            <a:ext cx="5368200" cy="55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GB" sz="1800" i="1" dirty="0" smtClean="0"/>
              <a:t>Statistical Calculations in RStudio</a:t>
            </a:r>
            <a:endParaRPr lang="en-GB" sz="1800" i="1" dirty="0"/>
          </a:p>
        </p:txBody>
      </p:sp>
      <p:sp>
        <p:nvSpPr>
          <p:cNvPr id="11" name="Google Shape;337;p37"/>
          <p:cNvSpPr/>
          <p:nvPr/>
        </p:nvSpPr>
        <p:spPr>
          <a:xfrm rot="21097461">
            <a:off x="7238144" y="2533258"/>
            <a:ext cx="1575798" cy="1181936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400050" y="1518375"/>
            <a:ext cx="8539843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GB" sz="1200" dirty="0" err="1"/>
              <a:t>t.test</a:t>
            </a:r>
            <a:r>
              <a:rPr lang="en-GB" sz="1200" dirty="0"/>
              <a:t>(EarlySheeps$AIsheep1, LateSheeps$AIsheep1): p-value = 0.08775</a:t>
            </a:r>
          </a:p>
          <a:p>
            <a:pPr marL="101600" indent="0">
              <a:buNone/>
            </a:pPr>
            <a:r>
              <a:rPr lang="en-GB" sz="1200" dirty="0"/>
              <a:t>	means1 &lt;- round(</a:t>
            </a:r>
            <a:r>
              <a:rPr lang="en-GB" sz="1200" dirty="0" err="1"/>
              <a:t>tapply</a:t>
            </a:r>
            <a:r>
              <a:rPr lang="en-GB" sz="1200" dirty="0"/>
              <a:t>(Sheeps1$AIsheep1, </a:t>
            </a:r>
            <a:r>
              <a:rPr lang="en-GB" sz="1200" dirty="0" smtClean="0"/>
              <a:t>	Sheeps1$Period</a:t>
            </a:r>
            <a:r>
              <a:rPr lang="en-GB" sz="1200" dirty="0"/>
              <a:t>, mean), digits=2)</a:t>
            </a:r>
          </a:p>
          <a:p>
            <a:pPr marL="101600" indent="0">
              <a:buNone/>
            </a:pPr>
            <a:r>
              <a:rPr lang="en-GB" sz="1200" dirty="0" smtClean="0"/>
              <a:t>	#  EARLY    </a:t>
            </a:r>
            <a:r>
              <a:rPr lang="en-GB" sz="1200" dirty="0"/>
              <a:t>EARLY/HIGH    </a:t>
            </a:r>
            <a:r>
              <a:rPr lang="en-GB" sz="1200" dirty="0" err="1"/>
              <a:t>HIGH</a:t>
            </a:r>
            <a:r>
              <a:rPr lang="en-GB" sz="1200" dirty="0"/>
              <a:t>   HIGH/LATE    </a:t>
            </a:r>
            <a:r>
              <a:rPr lang="en-GB" sz="1200" dirty="0" err="1"/>
              <a:t>LATE</a:t>
            </a:r>
            <a:r>
              <a:rPr lang="en-GB" sz="1200" dirty="0"/>
              <a:t>     UNDEF</a:t>
            </a:r>
          </a:p>
          <a:p>
            <a:pPr marL="101600" indent="0">
              <a:buNone/>
            </a:pPr>
            <a:r>
              <a:rPr lang="en-GB" sz="1200" dirty="0"/>
              <a:t>	#  </a:t>
            </a:r>
            <a:r>
              <a:rPr lang="en-GB" sz="1200" dirty="0" smtClean="0"/>
              <a:t>0.53       	 0.38                      0.49      0.50                   0.49        0.54</a:t>
            </a:r>
          </a:p>
          <a:p>
            <a:pPr marL="101600" indent="0">
              <a:buNone/>
            </a:pPr>
            <a:endParaRPr lang="en-GB" sz="1200" dirty="0" smtClean="0"/>
          </a:p>
          <a:p>
            <a:pPr marL="101600" indent="0">
              <a:buNone/>
            </a:pPr>
            <a:r>
              <a:rPr lang="en-GB" sz="1200" dirty="0" err="1"/>
              <a:t>anovaResult</a:t>
            </a:r>
            <a:r>
              <a:rPr lang="en-GB" sz="1200" dirty="0"/>
              <a:t> &lt;- </a:t>
            </a:r>
            <a:r>
              <a:rPr lang="en-GB" sz="1200" dirty="0" err="1"/>
              <a:t>aov</a:t>
            </a:r>
            <a:r>
              <a:rPr lang="en-GB" sz="1200" dirty="0"/>
              <a:t>(Sheeps1$AIsheep1 ~ Sheeps1$Period): p-value = </a:t>
            </a:r>
            <a:r>
              <a:rPr lang="en-GB" sz="1200" dirty="0" smtClean="0"/>
              <a:t>0.739</a:t>
            </a:r>
          </a:p>
          <a:p>
            <a:pPr marL="101600" indent="0">
              <a:buNone/>
            </a:pPr>
            <a:r>
              <a:rPr lang="en-GB" sz="1200" dirty="0" smtClean="0"/>
              <a:t>Tuk1 </a:t>
            </a:r>
            <a:r>
              <a:rPr lang="en-GB" sz="1200" dirty="0"/>
              <a:t>&lt;- </a:t>
            </a:r>
            <a:r>
              <a:rPr lang="en-GB" sz="1200" dirty="0" err="1"/>
              <a:t>TukeyHSD</a:t>
            </a:r>
            <a:r>
              <a:rPr lang="en-GB" sz="1200" dirty="0"/>
              <a:t>(aov_Sheeps1):  no significant </a:t>
            </a:r>
            <a:r>
              <a:rPr lang="en-GB" sz="1200" dirty="0" smtClean="0"/>
              <a:t>values</a:t>
            </a:r>
          </a:p>
          <a:p>
            <a:pPr marL="101600" indent="0">
              <a:buNone/>
            </a:pPr>
            <a:endParaRPr lang="en-GB" sz="1200" dirty="0"/>
          </a:p>
          <a:p>
            <a:pPr marL="101600" indent="0">
              <a:buNone/>
            </a:pPr>
            <a:endParaRPr lang="en-GB" sz="12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887900" y="285749"/>
            <a:ext cx="5368200" cy="557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Hypothesis Testing</a:t>
            </a:r>
            <a:endParaRPr b="1" dirty="0"/>
          </a:p>
        </p:txBody>
      </p:sp>
      <p:sp>
        <p:nvSpPr>
          <p:cNvPr id="6" name="Google Shape;107;p18"/>
          <p:cNvSpPr txBox="1">
            <a:spLocks/>
          </p:cNvSpPr>
          <p:nvPr/>
        </p:nvSpPr>
        <p:spPr>
          <a:xfrm>
            <a:off x="1887900" y="749407"/>
            <a:ext cx="5368200" cy="55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GB" sz="1800" i="1" dirty="0" smtClean="0"/>
              <a:t>Statistical Calculations in RStudio</a:t>
            </a:r>
            <a:endParaRPr lang="en-GB" sz="1800" i="1" dirty="0"/>
          </a:p>
        </p:txBody>
      </p:sp>
      <p:sp>
        <p:nvSpPr>
          <p:cNvPr id="10" name="Google Shape;337;p37"/>
          <p:cNvSpPr/>
          <p:nvPr/>
        </p:nvSpPr>
        <p:spPr>
          <a:xfrm rot="21097461">
            <a:off x="7238144" y="2533258"/>
            <a:ext cx="1575798" cy="1181936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25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400050" y="1518375"/>
            <a:ext cx="8539843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en-GB" sz="1200" dirty="0" err="1" smtClean="0"/>
              <a:t>t.test</a:t>
            </a:r>
            <a:r>
              <a:rPr lang="en-GB" sz="1200" dirty="0" smtClean="0"/>
              <a:t>(EarlySheeps$AIsheep1</a:t>
            </a:r>
            <a:r>
              <a:rPr lang="en-GB" sz="1200" dirty="0"/>
              <a:t>, LateSheeps$AIsheep1): p-value = 0.08775</a:t>
            </a:r>
          </a:p>
          <a:p>
            <a:pPr marL="101600" indent="0">
              <a:buNone/>
            </a:pPr>
            <a:r>
              <a:rPr lang="en-GB" sz="1200" dirty="0"/>
              <a:t>	means1 &lt;- round(</a:t>
            </a:r>
            <a:r>
              <a:rPr lang="en-GB" sz="1200" dirty="0" err="1"/>
              <a:t>tapply</a:t>
            </a:r>
            <a:r>
              <a:rPr lang="en-GB" sz="1200" dirty="0"/>
              <a:t>(Sheeps1$AIsheep1, </a:t>
            </a:r>
            <a:r>
              <a:rPr lang="en-GB" sz="1200" dirty="0" smtClean="0"/>
              <a:t>	Sheeps1$Period</a:t>
            </a:r>
            <a:r>
              <a:rPr lang="en-GB" sz="1200" dirty="0"/>
              <a:t>, mean), digits=2)</a:t>
            </a:r>
          </a:p>
          <a:p>
            <a:pPr marL="101600" indent="0">
              <a:buNone/>
            </a:pPr>
            <a:r>
              <a:rPr lang="en-GB" sz="1200" dirty="0" smtClean="0"/>
              <a:t>	#  EARLY    </a:t>
            </a:r>
            <a:r>
              <a:rPr lang="en-GB" sz="1200" dirty="0"/>
              <a:t>EARLY/HIGH    </a:t>
            </a:r>
            <a:r>
              <a:rPr lang="en-GB" sz="1200" dirty="0" err="1"/>
              <a:t>HIGH</a:t>
            </a:r>
            <a:r>
              <a:rPr lang="en-GB" sz="1200" dirty="0"/>
              <a:t>   HIGH/LATE    </a:t>
            </a:r>
            <a:r>
              <a:rPr lang="en-GB" sz="1200" dirty="0" err="1"/>
              <a:t>LATE</a:t>
            </a:r>
            <a:r>
              <a:rPr lang="en-GB" sz="1200" dirty="0"/>
              <a:t>     UNDEF</a:t>
            </a:r>
          </a:p>
          <a:p>
            <a:pPr marL="101600" indent="0">
              <a:buNone/>
            </a:pPr>
            <a:r>
              <a:rPr lang="en-GB" sz="1200" dirty="0"/>
              <a:t>	#  </a:t>
            </a:r>
            <a:r>
              <a:rPr lang="en-GB" sz="1200" dirty="0" smtClean="0"/>
              <a:t>0.53       	 0.38                      0.49      0.50                   0.49        0.54</a:t>
            </a:r>
          </a:p>
          <a:p>
            <a:pPr marL="101600" indent="0">
              <a:buNone/>
            </a:pPr>
            <a:endParaRPr lang="en-GB" sz="1200" dirty="0" smtClean="0"/>
          </a:p>
          <a:p>
            <a:pPr marL="101600" indent="0">
              <a:buNone/>
            </a:pPr>
            <a:r>
              <a:rPr lang="en-GB" sz="1200" dirty="0" err="1"/>
              <a:t>anovaResult</a:t>
            </a:r>
            <a:r>
              <a:rPr lang="en-GB" sz="1200" dirty="0"/>
              <a:t> &lt;- </a:t>
            </a:r>
            <a:r>
              <a:rPr lang="en-GB" sz="1200" dirty="0" err="1"/>
              <a:t>aov</a:t>
            </a:r>
            <a:r>
              <a:rPr lang="en-GB" sz="1200" dirty="0"/>
              <a:t>(Sheeps1$AIsheep1 ~ Sheeps1$Period): p-value = </a:t>
            </a:r>
            <a:r>
              <a:rPr lang="en-GB" sz="1200" dirty="0" smtClean="0"/>
              <a:t>0.739</a:t>
            </a:r>
          </a:p>
          <a:p>
            <a:pPr marL="101600" indent="0">
              <a:buNone/>
            </a:pPr>
            <a:r>
              <a:rPr lang="en-GB" sz="1200" dirty="0" smtClean="0"/>
              <a:t>Tuk1 </a:t>
            </a:r>
            <a:r>
              <a:rPr lang="en-GB" sz="1200" dirty="0"/>
              <a:t>&lt;- </a:t>
            </a:r>
            <a:r>
              <a:rPr lang="en-GB" sz="1200" dirty="0" err="1"/>
              <a:t>TukeyHSD</a:t>
            </a:r>
            <a:r>
              <a:rPr lang="en-GB" sz="1200" dirty="0"/>
              <a:t>(aov_Sheeps1):  no significant </a:t>
            </a:r>
            <a:r>
              <a:rPr lang="en-GB" sz="1200" dirty="0" smtClean="0"/>
              <a:t>values</a:t>
            </a:r>
          </a:p>
          <a:p>
            <a:pPr marL="101600" indent="0">
              <a:buNone/>
            </a:pPr>
            <a:endParaRPr lang="en-GB" sz="1200" dirty="0" smtClean="0"/>
          </a:p>
          <a:p>
            <a:pPr marL="101600" indent="0">
              <a:buNone/>
            </a:pPr>
            <a:r>
              <a:rPr lang="en-GB" sz="1200" dirty="0" err="1"/>
              <a:t>var.test</a:t>
            </a:r>
            <a:r>
              <a:rPr lang="en-GB" sz="1200" dirty="0"/>
              <a:t>(EarlySheeps$AIsheep1, LateSheeps$AIsheep1): p-value = 0.02301</a:t>
            </a:r>
          </a:p>
          <a:p>
            <a:pPr marL="101600" indent="0">
              <a:buNone/>
            </a:pPr>
            <a:r>
              <a:rPr lang="en-GB" sz="1200" dirty="0"/>
              <a:t>	</a:t>
            </a:r>
            <a:r>
              <a:rPr lang="en-GB" sz="1200" dirty="0" smtClean="0"/>
              <a:t>#  The </a:t>
            </a:r>
            <a:r>
              <a:rPr lang="en-GB" sz="1200" dirty="0"/>
              <a:t>p-scores here indicate that only two tests reject the null hypothesis (variance is 	</a:t>
            </a:r>
            <a:r>
              <a:rPr lang="en-GB" sz="1200" dirty="0" smtClean="0"/>
              <a:t>statistically </a:t>
            </a:r>
            <a:r>
              <a:rPr lang="en-GB" sz="1200" dirty="0"/>
              <a:t>equal):</a:t>
            </a:r>
          </a:p>
          <a:p>
            <a:pPr marL="101600" indent="0">
              <a:buNone/>
            </a:pPr>
            <a:r>
              <a:rPr lang="en-GB" sz="1200" dirty="0"/>
              <a:t>      		#Early to Late Period p-value = 0.02301</a:t>
            </a:r>
          </a:p>
          <a:p>
            <a:pPr marL="101600" indent="0">
              <a:buNone/>
            </a:pPr>
            <a:r>
              <a:rPr lang="en-GB" sz="1200" dirty="0"/>
              <a:t>      		#High to Late Period p-value = 0.01405</a:t>
            </a:r>
          </a:p>
          <a:p>
            <a:pPr marL="101600" indent="0">
              <a:buNone/>
            </a:pPr>
            <a:endParaRPr lang="en-GB" sz="1200" dirty="0"/>
          </a:p>
          <a:p>
            <a:pPr marL="101600" indent="0">
              <a:buNone/>
            </a:pPr>
            <a:endParaRPr lang="en-GB" sz="1200" dirty="0"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1887900" y="285749"/>
            <a:ext cx="5368200" cy="5571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Hypothesis Testing</a:t>
            </a:r>
            <a:endParaRPr b="1" dirty="0"/>
          </a:p>
        </p:txBody>
      </p:sp>
      <p:sp>
        <p:nvSpPr>
          <p:cNvPr id="6" name="Google Shape;107;p18"/>
          <p:cNvSpPr txBox="1">
            <a:spLocks/>
          </p:cNvSpPr>
          <p:nvPr/>
        </p:nvSpPr>
        <p:spPr>
          <a:xfrm>
            <a:off x="1887900" y="749407"/>
            <a:ext cx="5368200" cy="557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Cinzel"/>
              <a:buNone/>
              <a:defRPr sz="2400" b="0" i="0" u="none" strike="noStrike" cap="none">
                <a:solidFill>
                  <a:srgbClr val="926940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>
            <a:r>
              <a:rPr lang="en-GB" sz="1800" i="1" dirty="0" smtClean="0"/>
              <a:t>Statistical Calculations in RStudio</a:t>
            </a:r>
            <a:endParaRPr lang="en-GB" sz="1800" i="1" dirty="0"/>
          </a:p>
        </p:txBody>
      </p:sp>
      <p:sp>
        <p:nvSpPr>
          <p:cNvPr id="10" name="Google Shape;337;p37"/>
          <p:cNvSpPr/>
          <p:nvPr/>
        </p:nvSpPr>
        <p:spPr>
          <a:xfrm rot="21097461">
            <a:off x="7238144" y="2533258"/>
            <a:ext cx="1575798" cy="1181936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87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1" dirty="0"/>
              <a:t>Relationship between NISP and Z-score</a:t>
            </a:r>
            <a:endParaRPr b="1"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772331" y="1983921"/>
            <a:ext cx="4155300" cy="2823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GB" sz="1200" dirty="0"/>
              <a:t>Correlation of z-scores and </a:t>
            </a:r>
            <a:r>
              <a:rPr lang="en-GB" sz="1200" dirty="0" err="1"/>
              <a:t>TotalNISP</a:t>
            </a:r>
            <a:r>
              <a:rPr lang="en-GB" sz="1200" dirty="0"/>
              <a:t>:</a:t>
            </a:r>
          </a:p>
          <a:p>
            <a:pPr marL="0" lvl="0" indent="0">
              <a:buNone/>
            </a:pPr>
            <a:r>
              <a:rPr lang="en-GB" sz="1200" dirty="0" err="1"/>
              <a:t>cor</a:t>
            </a:r>
            <a:r>
              <a:rPr lang="en-GB" sz="1200" dirty="0"/>
              <a:t>(zSheeps1, Sheeps1$TotalNISP): -0.2007795</a:t>
            </a:r>
          </a:p>
          <a:p>
            <a:pPr marL="0" lvl="0" indent="0">
              <a:buNone/>
            </a:pPr>
            <a:endParaRPr lang="en-GB" sz="1200" dirty="0"/>
          </a:p>
          <a:p>
            <a:pPr marL="0" lvl="0" indent="0">
              <a:buNone/>
            </a:pPr>
            <a:r>
              <a:rPr lang="en-GB" sz="1200" dirty="0"/>
              <a:t>linModel3 &lt;- lm(logSheeps1 ~ </a:t>
            </a:r>
            <a:r>
              <a:rPr lang="en-GB" sz="1200" dirty="0" err="1"/>
              <a:t>TotalNISP</a:t>
            </a:r>
            <a:r>
              <a:rPr lang="en-GB" sz="1200" dirty="0"/>
              <a:t>, data=Sheeps1): p-value: </a:t>
            </a:r>
            <a:r>
              <a:rPr lang="en-GB" sz="1200" dirty="0" smtClean="0"/>
              <a:t>1.49e-07</a:t>
            </a:r>
          </a:p>
          <a:p>
            <a:pPr marL="0" lvl="0" indent="0">
              <a:buNone/>
            </a:pPr>
            <a:endParaRPr lang="en-GB" sz="1200" dirty="0" smtClean="0"/>
          </a:p>
          <a:p>
            <a:pPr marL="0" lvl="0" indent="0">
              <a:buNone/>
            </a:pPr>
            <a:endParaRPr lang="en-GB" sz="1200" dirty="0" smtClean="0"/>
          </a:p>
          <a:p>
            <a:pPr marL="0" lvl="0" indent="0">
              <a:buNone/>
            </a:pPr>
            <a:endParaRPr lang="en-GB" sz="1200" dirty="0" smtClean="0"/>
          </a:p>
          <a:p>
            <a:pPr marL="0" lvl="0" indent="0">
              <a:buNone/>
            </a:pPr>
            <a:endParaRPr lang="en-GB" sz="1200" dirty="0"/>
          </a:p>
          <a:p>
            <a:pPr marL="0" lvl="0" indent="0">
              <a:buNone/>
            </a:pPr>
            <a:endParaRPr lang="en-GB" sz="1200" dirty="0" smtClean="0"/>
          </a:p>
          <a:p>
            <a:pPr marL="0" lvl="0" indent="0">
              <a:buNone/>
            </a:pPr>
            <a:endParaRPr lang="en-GB" sz="1200" dirty="0"/>
          </a:p>
          <a:p>
            <a:pPr marL="0" lvl="0" indent="0">
              <a:buNone/>
            </a:pPr>
            <a:endParaRPr lang="en-GB" sz="1200" dirty="0"/>
          </a:p>
          <a:p>
            <a:pPr marL="0" lvl="0" indent="0">
              <a:buNone/>
            </a:pP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7" name="Google Shape;298;p37"/>
          <p:cNvSpPr/>
          <p:nvPr/>
        </p:nvSpPr>
        <p:spPr>
          <a:xfrm rot="20124868">
            <a:off x="1300055" y="727179"/>
            <a:ext cx="689053" cy="63542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98;p37"/>
          <p:cNvSpPr/>
          <p:nvPr/>
        </p:nvSpPr>
        <p:spPr>
          <a:xfrm rot="412406">
            <a:off x="2171700" y="1162277"/>
            <a:ext cx="375050" cy="34688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C5DA17-A73B-495A-9FD2-41B005811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71" y="1654134"/>
            <a:ext cx="3789106" cy="330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5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171" y="1652131"/>
            <a:ext cx="3792688" cy="3294569"/>
          </a:xfrm>
          <a:prstGeom prst="rect">
            <a:avLst/>
          </a:prstGeom>
        </p:spPr>
      </p:pic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887900" y="434575"/>
            <a:ext cx="5368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1" dirty="0"/>
              <a:t>Relationship between NISP and Z-score</a:t>
            </a:r>
            <a:endParaRPr b="1"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772331" y="2025023"/>
            <a:ext cx="41553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GB" sz="1200" dirty="0"/>
              <a:t>Correlation of z-scores and </a:t>
            </a:r>
            <a:r>
              <a:rPr lang="en-GB" sz="1200" dirty="0" err="1"/>
              <a:t>TotalNISP</a:t>
            </a:r>
            <a:r>
              <a:rPr lang="en-GB" sz="1200" dirty="0"/>
              <a:t>:</a:t>
            </a:r>
          </a:p>
          <a:p>
            <a:pPr marL="0" lvl="0" indent="0">
              <a:buNone/>
            </a:pPr>
            <a:r>
              <a:rPr lang="en-GB" sz="1200" dirty="0" err="1"/>
              <a:t>cor</a:t>
            </a:r>
            <a:r>
              <a:rPr lang="en-GB" sz="1200" dirty="0"/>
              <a:t>(zSheeps1, Sheeps1$TotalNISP): -0.2007795</a:t>
            </a:r>
          </a:p>
          <a:p>
            <a:pPr marL="0" lvl="0" indent="0">
              <a:buNone/>
            </a:pPr>
            <a:endParaRPr lang="en-GB" sz="1200" dirty="0"/>
          </a:p>
          <a:p>
            <a:pPr marL="0" lvl="0" indent="0">
              <a:buNone/>
            </a:pPr>
            <a:r>
              <a:rPr lang="en-GB" sz="1200" dirty="0"/>
              <a:t>linModel3 &lt;- lm(logSheeps1 ~ </a:t>
            </a:r>
            <a:r>
              <a:rPr lang="en-GB" sz="1200" dirty="0" err="1"/>
              <a:t>TotalNISP</a:t>
            </a:r>
            <a:r>
              <a:rPr lang="en-GB" sz="1200" dirty="0"/>
              <a:t>, data=Sheeps1): p-value: </a:t>
            </a:r>
            <a:r>
              <a:rPr lang="en-GB" sz="1200" dirty="0" smtClean="0"/>
              <a:t>1.49e-07</a:t>
            </a:r>
          </a:p>
          <a:p>
            <a:pPr marL="0" lvl="0" indent="0">
              <a:buNone/>
            </a:pPr>
            <a:endParaRPr lang="en-GB" sz="1200" dirty="0" smtClean="0"/>
          </a:p>
          <a:p>
            <a:pPr marL="0" lvl="0" indent="0">
              <a:buNone/>
            </a:pPr>
            <a:r>
              <a:rPr lang="en-GB" sz="1200" dirty="0" smtClean="0"/>
              <a:t>#Adjusted R-squared:  0.1422</a:t>
            </a:r>
          </a:p>
          <a:p>
            <a:pPr marL="0" lvl="0" indent="0">
              <a:buNone/>
            </a:pPr>
            <a:endParaRPr lang="en-GB" sz="1200" dirty="0" smtClean="0"/>
          </a:p>
          <a:p>
            <a:pPr marL="0" lvl="0" indent="0">
              <a:buNone/>
            </a:pPr>
            <a:r>
              <a:rPr lang="en-GB" sz="1200" dirty="0" smtClean="0"/>
              <a:t>Data indicates there is a relationship between NISP and Z-score, but it is not a linear relationship, and only explains a small proportion of the variation seen here</a:t>
            </a:r>
          </a:p>
          <a:p>
            <a:pPr marL="0" lvl="0" indent="0">
              <a:buNone/>
            </a:pPr>
            <a:endParaRPr lang="en-GB" sz="1200" dirty="0"/>
          </a:p>
          <a:p>
            <a:pPr marL="0" lvl="0" indent="0">
              <a:buNone/>
            </a:pP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10" name="Google Shape;298;p37"/>
          <p:cNvSpPr/>
          <p:nvPr/>
        </p:nvSpPr>
        <p:spPr>
          <a:xfrm rot="20124868">
            <a:off x="1300055" y="719015"/>
            <a:ext cx="689053" cy="63542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98;p37"/>
          <p:cNvSpPr/>
          <p:nvPr/>
        </p:nvSpPr>
        <p:spPr>
          <a:xfrm rot="412406">
            <a:off x="2171700" y="1154113"/>
            <a:ext cx="375050" cy="34688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03228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06;p37"/>
          <p:cNvSpPr/>
          <p:nvPr/>
        </p:nvSpPr>
        <p:spPr>
          <a:xfrm>
            <a:off x="406981" y="3916983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4032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38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 idx="4294967295"/>
          </p:nvPr>
        </p:nvSpPr>
        <p:spPr>
          <a:xfrm>
            <a:off x="1047750" y="105427"/>
            <a:ext cx="5368925" cy="739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b="1" dirty="0" smtClean="0"/>
              <a:t>Next Steps</a:t>
            </a:r>
            <a:endParaRPr b="1"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4294967295"/>
          </p:nvPr>
        </p:nvSpPr>
        <p:spPr>
          <a:xfrm>
            <a:off x="2771775" y="845202"/>
            <a:ext cx="6037897" cy="17885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GB" sz="1200" dirty="0" smtClean="0"/>
              <a:t>Further test correlations of NISP and Z-score</a:t>
            </a:r>
            <a:r>
              <a:rPr lang="en-GB" sz="1200" dirty="0"/>
              <a:t>: </a:t>
            </a:r>
            <a:r>
              <a:rPr lang="en-GB" sz="1200" dirty="0" smtClean="0"/>
              <a:t>explore multivariate analysis methods and investigate relationship between the variance of the mean and NISP between Periods</a:t>
            </a:r>
          </a:p>
          <a:p>
            <a:pPr marL="0" lvl="0" indent="0">
              <a:buNone/>
            </a:pPr>
            <a:endParaRPr lang="en-GB" sz="1200" dirty="0" smtClean="0"/>
          </a:p>
          <a:p>
            <a:pPr marL="0" lvl="0" indent="0">
              <a:buNone/>
            </a:pPr>
            <a:r>
              <a:rPr lang="en-GB" sz="1200" dirty="0" smtClean="0"/>
              <a:t>Explore the effect of environmental factors on species relative abundance</a:t>
            </a:r>
          </a:p>
          <a:p>
            <a:pPr marL="0" lvl="0" indent="0">
              <a:buNone/>
            </a:pPr>
            <a:endParaRPr lang="en-GB" sz="1200" dirty="0"/>
          </a:p>
          <a:p>
            <a:pPr marL="0" lvl="0" indent="0">
              <a:buNone/>
            </a:pPr>
            <a:r>
              <a:rPr lang="en-GB" sz="1200" dirty="0" smtClean="0"/>
              <a:t>Investigate statistical significance of differences in species abundance between Central and Southern England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9" y="354289"/>
            <a:ext cx="2273162" cy="2164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77" y="3028878"/>
            <a:ext cx="2655895" cy="1786961"/>
          </a:xfrm>
          <a:prstGeom prst="rect">
            <a:avLst/>
          </a:prstGeom>
        </p:spPr>
      </p:pic>
      <p:sp>
        <p:nvSpPr>
          <p:cNvPr id="13" name="Google Shape;124;p20"/>
          <p:cNvSpPr txBox="1">
            <a:spLocks/>
          </p:cNvSpPr>
          <p:nvPr/>
        </p:nvSpPr>
        <p:spPr>
          <a:xfrm>
            <a:off x="241439" y="3028878"/>
            <a:ext cx="5635486" cy="178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0" indent="0">
              <a:buFont typeface="Libre Baskerville"/>
              <a:buNone/>
            </a:pPr>
            <a:r>
              <a:rPr lang="en-GB" sz="1200" dirty="0" smtClean="0"/>
              <a:t>Continue data collection  and start reviewing individual case studies of rural settlements to explore intra-site variation across excavations over time</a:t>
            </a:r>
          </a:p>
          <a:p>
            <a:pPr marL="0" indent="0">
              <a:buFont typeface="Libre Baskerville"/>
              <a:buNone/>
            </a:pPr>
            <a:endParaRPr lang="en-GB" sz="1200" dirty="0"/>
          </a:p>
          <a:p>
            <a:pPr marL="0" indent="0">
              <a:buFont typeface="Libre Baskerville"/>
              <a:buNone/>
            </a:pPr>
            <a:r>
              <a:rPr lang="en-GB" sz="1200" dirty="0" smtClean="0"/>
              <a:t>Continued work on re-evaluation of established methodology as well as integration with outside data sets</a:t>
            </a:r>
          </a:p>
          <a:p>
            <a:pPr marL="0" indent="0">
              <a:buFont typeface="Libre Baskerville"/>
              <a:buNone/>
            </a:pPr>
            <a:endParaRPr lang="en-GB" sz="1200" dirty="0"/>
          </a:p>
          <a:p>
            <a:pPr marL="0" indent="0">
              <a:buFont typeface="Libre Baskerville"/>
              <a:buNone/>
            </a:pPr>
            <a:r>
              <a:rPr lang="en-GB" sz="1200" dirty="0" smtClean="0"/>
              <a:t>Ensure accessibility of data and reproducibility of results, establish publications on case studies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162794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8125"/>
            <a:ext cx="7010400" cy="4667250"/>
          </a:xfrm>
          <a:prstGeom prst="rect">
            <a:avLst/>
          </a:prstGeom>
        </p:spPr>
      </p:pic>
      <p:sp>
        <p:nvSpPr>
          <p:cNvPr id="5" name="Google Shape;131;p21"/>
          <p:cNvSpPr/>
          <p:nvPr/>
        </p:nvSpPr>
        <p:spPr>
          <a:xfrm>
            <a:off x="2423249" y="3206760"/>
            <a:ext cx="4297500" cy="1162800"/>
          </a:xfrm>
          <a:prstGeom prst="rect">
            <a:avLst/>
          </a:prstGeom>
          <a:solidFill>
            <a:srgbClr val="FFFFFF">
              <a:alpha val="53460"/>
            </a:srgbClr>
          </a:solidFill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1D1D1B"/>
              </a:solidFill>
            </a:endParaRPr>
          </a:p>
        </p:txBody>
      </p:sp>
      <p:sp>
        <p:nvSpPr>
          <p:cNvPr id="259" name="Google Shape;259;p34"/>
          <p:cNvSpPr txBox="1">
            <a:spLocks noGrp="1"/>
          </p:cNvSpPr>
          <p:nvPr>
            <p:ph type="ctrTitle" idx="4294967295"/>
          </p:nvPr>
        </p:nvSpPr>
        <p:spPr>
          <a:xfrm>
            <a:off x="3425002" y="3464676"/>
            <a:ext cx="2293993" cy="6469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Thank You!</a:t>
            </a:r>
            <a:endParaRPr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4" y="0"/>
            <a:ext cx="7601231" cy="5143500"/>
          </a:xfrm>
          <a:prstGeom prst="rect">
            <a:avLst/>
          </a:prstGeom>
        </p:spPr>
      </p:pic>
      <p:sp>
        <p:nvSpPr>
          <p:cNvPr id="94" name="Google Shape;94;p17"/>
          <p:cNvSpPr txBox="1">
            <a:spLocks noGrp="1"/>
          </p:cNvSpPr>
          <p:nvPr>
            <p:ph type="subTitle" idx="4294967295"/>
          </p:nvPr>
        </p:nvSpPr>
        <p:spPr>
          <a:xfrm>
            <a:off x="1479900" y="116717"/>
            <a:ext cx="6184200" cy="5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GB" dirty="0" smtClean="0"/>
              <a:t>Roxanne Guildford</a:t>
            </a:r>
          </a:p>
          <a:p>
            <a:pPr marL="0" lvl="0" indent="0" algn="ctr">
              <a:buNone/>
            </a:pPr>
            <a:r>
              <a:rPr lang="en-GB" i="1" dirty="0" smtClean="0">
                <a:hlinkClick r:id="rId5"/>
              </a:rPr>
              <a:t>roxanne.guildford@ed.ac.uk</a:t>
            </a:r>
            <a:endParaRPr lang="en-GB" i="1" dirty="0" smtClean="0"/>
          </a:p>
          <a:p>
            <a:pPr marL="0" lvl="0" indent="0" algn="ctr">
              <a:buNone/>
            </a:pPr>
            <a:r>
              <a:rPr lang="en-GB" i="1" dirty="0">
                <a:hlinkClick r:id="rId6"/>
              </a:rPr>
              <a:t>https://</a:t>
            </a:r>
            <a:r>
              <a:rPr lang="en-GB" i="1" dirty="0" smtClean="0">
                <a:hlinkClick r:id="rId6"/>
              </a:rPr>
              <a:t>github.com/rguildford</a:t>
            </a:r>
            <a:endParaRPr lang="en-GB" i="1" dirty="0" smtClean="0"/>
          </a:p>
          <a:p>
            <a:pPr marL="0" lvl="0" indent="0" algn="ctr">
              <a:buNone/>
            </a:pPr>
            <a:r>
              <a:rPr lang="en-GB" i="1" dirty="0" smtClean="0"/>
              <a:t>      </a:t>
            </a:r>
            <a:endParaRPr lang="en-GB" i="1" dirty="0" smtClean="0"/>
          </a:p>
          <a:p>
            <a:pPr marL="0" lvl="0" indent="0" algn="ctr">
              <a:buNone/>
            </a:pPr>
            <a:endParaRPr lang="en-GB" i="1" dirty="0"/>
          </a:p>
          <a:p>
            <a:pPr marL="0" lvl="0" indent="0" algn="ctr">
              <a:buNone/>
            </a:pPr>
            <a:endParaRPr lang="en-GB" i="1" dirty="0" smtClean="0"/>
          </a:p>
          <a:p>
            <a:pPr marL="0" lvl="0" indent="0" algn="ctr">
              <a:buNone/>
            </a:pPr>
            <a:endParaRPr lang="en-GB" i="1" dirty="0"/>
          </a:p>
          <a:p>
            <a:pPr marL="0" lvl="0" indent="0" algn="ctr">
              <a:buNone/>
            </a:pPr>
            <a:endParaRPr lang="en-GB" i="1" dirty="0" smtClean="0"/>
          </a:p>
          <a:p>
            <a:pPr marL="0" lvl="0" indent="0" algn="ctr">
              <a:buNone/>
            </a:pPr>
            <a:r>
              <a:rPr lang="en-GB" i="1" dirty="0" smtClean="0"/>
              <a:t> </a:t>
            </a:r>
            <a:endParaRPr i="1" dirty="0"/>
          </a:p>
        </p:txBody>
      </p:sp>
      <p:sp>
        <p:nvSpPr>
          <p:cNvPr id="97" name="Google Shape;97;p17"/>
          <p:cNvSpPr/>
          <p:nvPr/>
        </p:nvSpPr>
        <p:spPr>
          <a:xfrm>
            <a:off x="6817467" y="129580"/>
            <a:ext cx="738425" cy="72730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9269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0" y="311604"/>
            <a:ext cx="5060029" cy="45202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03" y="293340"/>
            <a:ext cx="3818707" cy="453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5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5" y="318408"/>
            <a:ext cx="5766710" cy="384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3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5" y="318408"/>
            <a:ext cx="5766710" cy="38453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1" y="966643"/>
            <a:ext cx="6010542" cy="399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5" y="318408"/>
            <a:ext cx="5766710" cy="3845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1" y="966643"/>
            <a:ext cx="6010542" cy="39998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56" y="8165"/>
            <a:ext cx="5540829" cy="415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0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">
        <p:fade/>
      </p:transition>
    </mc:Choice>
    <mc:Fallback>
      <p:transition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5" y="318408"/>
            <a:ext cx="5766710" cy="3845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41" y="966643"/>
            <a:ext cx="6010542" cy="39998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56" y="8165"/>
            <a:ext cx="5540829" cy="41556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5" y="0"/>
            <a:ext cx="80119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1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r"/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61623" y="729283"/>
            <a:ext cx="3847646" cy="5217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Changes in Medieval Pastoral Farming</a:t>
            </a:r>
            <a:endParaRPr b="1" dirty="0"/>
          </a:p>
        </p:txBody>
      </p:sp>
      <p:sp>
        <p:nvSpPr>
          <p:cNvPr id="8" name="Google Shape;86;p16"/>
          <p:cNvSpPr txBox="1">
            <a:spLocks/>
          </p:cNvSpPr>
          <p:nvPr/>
        </p:nvSpPr>
        <p:spPr>
          <a:xfrm>
            <a:off x="327659" y="1373953"/>
            <a:ext cx="3581609" cy="53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26940"/>
              </a:buClr>
              <a:buSzPts val="2400"/>
              <a:buFont typeface="Libre Baskerville"/>
              <a:buChar char="✣"/>
              <a:defRPr sz="24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⨳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2000"/>
              <a:buFont typeface="Libre Baskerville"/>
              <a:buChar char="■"/>
              <a:defRPr sz="20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6940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●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○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228"/>
              </a:buClr>
              <a:buSzPts val="1600"/>
              <a:buFont typeface="Libre Baskerville"/>
              <a:buChar char="■"/>
              <a:defRPr sz="1600" b="0" i="0" u="none" strike="noStrike" cap="none">
                <a:solidFill>
                  <a:srgbClr val="40322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marL="76200" indent="0">
              <a:buFont typeface="Libre Baskerville"/>
              <a:buNone/>
            </a:pPr>
            <a:r>
              <a:rPr lang="en-GB" sz="1200" dirty="0" smtClean="0"/>
              <a:t>Increased caring for sheep: greater investment = greater financial return</a:t>
            </a:r>
          </a:p>
          <a:p>
            <a:pPr marL="76200" indent="0">
              <a:buFont typeface="Libre Baskerville"/>
              <a:buNone/>
            </a:pPr>
            <a:endParaRPr lang="en-GB" sz="1200" dirty="0"/>
          </a:p>
          <a:p>
            <a:pPr marL="76200" indent="0">
              <a:buFont typeface="Libre Baskerville"/>
              <a:buNone/>
            </a:pPr>
            <a:r>
              <a:rPr lang="en-GB" sz="1200" dirty="0" smtClean="0"/>
              <a:t>Change to cash-driven strategies: management of health influenced by marked demands rather than humanitarian concerns</a:t>
            </a:r>
          </a:p>
          <a:p>
            <a:pPr marL="76200" indent="0">
              <a:buFont typeface="Libre Baskerville"/>
              <a:buNone/>
            </a:pPr>
            <a:endParaRPr lang="en-GB" sz="1200" dirty="0"/>
          </a:p>
          <a:p>
            <a:pPr marL="76200" indent="0">
              <a:buFont typeface="Libre Baskerville"/>
              <a:buNone/>
            </a:pPr>
            <a:r>
              <a:rPr lang="en-GB" sz="1200" dirty="0" smtClean="0"/>
              <a:t>Re-structuring of the human landscape: institution of sheepcotes, change in transhumance practice, movement from arable land to pasture, eventual enclosure and privatization of pastureland</a:t>
            </a:r>
            <a:endParaRPr lang="en-GB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917" y="-180975"/>
            <a:ext cx="4103148" cy="62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l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1128</Words>
  <Application>Microsoft Office PowerPoint</Application>
  <PresentationFormat>On-screen Show (16:9)</PresentationFormat>
  <Paragraphs>215</Paragraphs>
  <Slides>39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Libre Baskerville</vt:lpstr>
      <vt:lpstr>Cinzel</vt:lpstr>
      <vt:lpstr>Arial</vt:lpstr>
      <vt:lpstr>Dolabella template</vt:lpstr>
      <vt:lpstr>Worksheet</vt:lpstr>
      <vt:lpstr>Beyond Counting Sheep</vt:lpstr>
      <vt:lpstr>Why Count Sheep?</vt:lpstr>
      <vt:lpstr>Why Count Sheep?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Changes in Medieval Pastoral Farming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in Medieval Archaeology and the Faunal Record</vt:lpstr>
      <vt:lpstr>ZOOARCHAEOLOGY</vt:lpstr>
      <vt:lpstr>ZOOARCHAEOLOGY</vt:lpstr>
      <vt:lpstr>ZOOARCHAEOLOGY</vt:lpstr>
      <vt:lpstr>PowerPoint Presentation</vt:lpstr>
      <vt:lpstr>Data Analysis Process</vt:lpstr>
      <vt:lpstr>Measuring Variation in Faunal Assemblages</vt:lpstr>
      <vt:lpstr>Measuring Variation in Faunal Assemblages</vt:lpstr>
      <vt:lpstr>PowerPoint Presentation</vt:lpstr>
      <vt:lpstr>PowerPoint Presentation</vt:lpstr>
      <vt:lpstr>Exploratory Data Analsyis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Hypothesis Testing</vt:lpstr>
      <vt:lpstr>Hypothesis Testing</vt:lpstr>
      <vt:lpstr>Hypothesis Testing</vt:lpstr>
      <vt:lpstr>Relationship between NISP and Z-score</vt:lpstr>
      <vt:lpstr>Relationship between NISP and Z-score</vt:lpstr>
      <vt:lpstr>Next Steps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Counting Sheep</dc:title>
  <dc:creator>GUILDFORD Roxanne</dc:creator>
  <cp:lastModifiedBy>GUILDFORD Roxanne</cp:lastModifiedBy>
  <cp:revision>55</cp:revision>
  <dcterms:modified xsi:type="dcterms:W3CDTF">2018-11-12T17:43:40Z</dcterms:modified>
</cp:coreProperties>
</file>